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7"/>
  </p:notesMasterIdLst>
  <p:handoutMasterIdLst>
    <p:handoutMasterId r:id="rId28"/>
  </p:handoutMasterIdLst>
  <p:sldIdLst>
    <p:sldId id="256" r:id="rId2"/>
    <p:sldId id="283" r:id="rId3"/>
    <p:sldId id="273" r:id="rId4"/>
    <p:sldId id="257" r:id="rId5"/>
    <p:sldId id="274" r:id="rId6"/>
    <p:sldId id="258" r:id="rId7"/>
    <p:sldId id="275" r:id="rId8"/>
    <p:sldId id="259" r:id="rId9"/>
    <p:sldId id="260" r:id="rId10"/>
    <p:sldId id="261" r:id="rId11"/>
    <p:sldId id="262" r:id="rId12"/>
    <p:sldId id="276" r:id="rId13"/>
    <p:sldId id="265" r:id="rId14"/>
    <p:sldId id="277" r:id="rId15"/>
    <p:sldId id="264" r:id="rId16"/>
    <p:sldId id="278" r:id="rId17"/>
    <p:sldId id="267" r:id="rId18"/>
    <p:sldId id="279" r:id="rId19"/>
    <p:sldId id="272" r:id="rId20"/>
    <p:sldId id="280" r:id="rId21"/>
    <p:sldId id="269" r:id="rId22"/>
    <p:sldId id="271" r:id="rId23"/>
    <p:sldId id="281" r:id="rId24"/>
    <p:sldId id="270" r:id="rId25"/>
    <p:sldId id="282" r:id="rId2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8341" autoAdjust="0"/>
  </p:normalViewPr>
  <p:slideViewPr>
    <p:cSldViewPr>
      <p:cViewPr varScale="1">
        <p:scale>
          <a:sx n="116" d="100"/>
          <a:sy n="116" d="100"/>
        </p:scale>
        <p:origin x="146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3330" y="-102"/>
      </p:cViewPr>
      <p:guideLst>
        <p:guide orient="horz" pos="2929"/>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501" y="1"/>
            <a:ext cx="2982119" cy="464820"/>
          </a:xfrm>
          <a:prstGeom prst="rect">
            <a:avLst/>
          </a:prstGeom>
        </p:spPr>
        <p:txBody>
          <a:bodyPr vert="horz" lIns="92446" tIns="46223" rIns="92446" bIns="46223" rtlCol="0"/>
          <a:lstStyle>
            <a:lvl1pPr algn="r">
              <a:defRPr sz="1200"/>
            </a:lvl1pPr>
          </a:lstStyle>
          <a:p>
            <a:fld id="{F0B4163D-E893-4C3A-B171-562F835D3A3F}" type="datetimeFigureOut">
              <a:rPr lang="en-US" smtClean="0"/>
              <a:pPr/>
              <a:t>11/27/2018</a:t>
            </a:fld>
            <a:endParaRPr lang="en-US"/>
          </a:p>
        </p:txBody>
      </p:sp>
      <p:sp>
        <p:nvSpPr>
          <p:cNvPr id="4" name="Footer Placeholder 3"/>
          <p:cNvSpPr>
            <a:spLocks noGrp="1"/>
          </p:cNvSpPr>
          <p:nvPr>
            <p:ph type="ftr" sz="quarter" idx="2"/>
          </p:nvPr>
        </p:nvSpPr>
        <p:spPr>
          <a:xfrm>
            <a:off x="1" y="8829430"/>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501" y="8829430"/>
            <a:ext cx="2982119" cy="464820"/>
          </a:xfrm>
          <a:prstGeom prst="rect">
            <a:avLst/>
          </a:prstGeom>
        </p:spPr>
        <p:txBody>
          <a:bodyPr vert="horz" lIns="92446" tIns="46223" rIns="92446" bIns="46223" rtlCol="0" anchor="b"/>
          <a:lstStyle>
            <a:lvl1pPr algn="r">
              <a:defRPr sz="1200"/>
            </a:lvl1pPr>
          </a:lstStyle>
          <a:p>
            <a:fld id="{AE49C2F6-F7AD-4EB9-90CE-017969E42CAB}" type="slidenum">
              <a:rPr lang="en-US" smtClean="0"/>
              <a:pPr/>
              <a:t>‹#›</a:t>
            </a:fld>
            <a:endParaRPr lang="en-US"/>
          </a:p>
        </p:txBody>
      </p:sp>
    </p:spTree>
    <p:extLst>
      <p:ext uri="{BB962C8B-B14F-4D97-AF65-F5344CB8AC3E}">
        <p14:creationId xmlns:p14="http://schemas.microsoft.com/office/powerpoint/2010/main" val="2596515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1"/>
            <a:ext cx="2982119" cy="464820"/>
          </a:xfrm>
          <a:prstGeom prst="rect">
            <a:avLst/>
          </a:prstGeom>
        </p:spPr>
        <p:txBody>
          <a:bodyPr vert="horz" lIns="92446" tIns="46223" rIns="92446" bIns="46223" rtlCol="0"/>
          <a:lstStyle>
            <a:lvl1pPr algn="r">
              <a:defRPr sz="1200"/>
            </a:lvl1pPr>
          </a:lstStyle>
          <a:p>
            <a:fld id="{7F1045C1-3155-4ED0-82AE-C4084ADD6498}" type="datetimeFigureOut">
              <a:rPr lang="en-US" smtClean="0"/>
              <a:pPr/>
              <a:t>11/27/2018</a:t>
            </a:fld>
            <a:endParaRPr lang="en-US"/>
          </a:p>
        </p:txBody>
      </p:sp>
      <p:sp>
        <p:nvSpPr>
          <p:cNvPr id="4" name="Slide Image Placeholder 3"/>
          <p:cNvSpPr>
            <a:spLocks noGrp="1" noRot="1" noChangeAspect="1"/>
          </p:cNvSpPr>
          <p:nvPr>
            <p:ph type="sldImg" idx="2"/>
          </p:nvPr>
        </p:nvSpPr>
        <p:spPr>
          <a:xfrm>
            <a:off x="1117600" y="696913"/>
            <a:ext cx="4648200" cy="3487737"/>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4820"/>
          </a:xfrm>
          <a:prstGeom prst="rect">
            <a:avLst/>
          </a:prstGeom>
        </p:spPr>
        <p:txBody>
          <a:bodyPr vert="horz" lIns="92446" tIns="46223" rIns="92446" bIns="46223" rtlCol="0" anchor="b"/>
          <a:lstStyle>
            <a:lvl1pPr algn="r">
              <a:defRPr sz="1200"/>
            </a:lvl1pPr>
          </a:lstStyle>
          <a:p>
            <a:fld id="{59E5F7D1-CF71-4AC6-8514-7A025F81A7A6}" type="slidenum">
              <a:rPr lang="en-US" smtClean="0"/>
              <a:pPr/>
              <a:t>‹#›</a:t>
            </a:fld>
            <a:endParaRPr lang="en-US"/>
          </a:p>
        </p:txBody>
      </p:sp>
    </p:spTree>
    <p:extLst>
      <p:ext uri="{BB962C8B-B14F-4D97-AF65-F5344CB8AC3E}">
        <p14:creationId xmlns:p14="http://schemas.microsoft.com/office/powerpoint/2010/main" val="962642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r>
              <a:rPr lang="en-US" dirty="0" smtClean="0"/>
              <a:t>Good morning! I am very excited to be here  today and to present to you a few tips on a rather large topic of matting and framing two dimensional objects.</a:t>
            </a:r>
          </a:p>
          <a:p>
            <a:r>
              <a:rPr lang="en-US" dirty="0" smtClean="0"/>
              <a:t>I will be just skimming the surface in hope that today’s event is the beginning of a serious library-wide exhibition program.</a:t>
            </a:r>
          </a:p>
          <a:p>
            <a:endParaRPr lang="en-US" dirty="0" smtClean="0"/>
          </a:p>
        </p:txBody>
      </p:sp>
      <p:sp>
        <p:nvSpPr>
          <p:cNvPr id="4" name="Slide Number Placeholder 3"/>
          <p:cNvSpPr>
            <a:spLocks noGrp="1"/>
          </p:cNvSpPr>
          <p:nvPr>
            <p:ph type="sldNum" sz="quarter" idx="10"/>
          </p:nvPr>
        </p:nvSpPr>
        <p:spPr/>
        <p:txBody>
          <a:bodyPr/>
          <a:lstStyle/>
          <a:p>
            <a:fld id="{59E5F7D1-CF71-4AC6-8514-7A025F81A7A6}" type="slidenum">
              <a:rPr lang="en-US" smtClean="0"/>
              <a:pPr/>
              <a:t>1</a:t>
            </a:fld>
            <a:endParaRPr lang="en-US"/>
          </a:p>
        </p:txBody>
      </p:sp>
    </p:spTree>
    <p:extLst>
      <p:ext uri="{BB962C8B-B14F-4D97-AF65-F5344CB8AC3E}">
        <p14:creationId xmlns:p14="http://schemas.microsoft.com/office/powerpoint/2010/main" val="3827784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r>
              <a:rPr lang="en-US" dirty="0" smtClean="0"/>
              <a:t>Z-pleated paper strips</a:t>
            </a:r>
            <a:r>
              <a:rPr lang="en-US" baseline="0" dirty="0" smtClean="0"/>
              <a:t> work really well for most materials. They are essentially interlaced and that’s why the horizontal strips are cut along the inner crease. </a:t>
            </a:r>
            <a:endParaRPr lang="en-US" dirty="0"/>
          </a:p>
        </p:txBody>
      </p:sp>
      <p:sp>
        <p:nvSpPr>
          <p:cNvPr id="4" name="Slide Number Placeholder 3"/>
          <p:cNvSpPr>
            <a:spLocks noGrp="1"/>
          </p:cNvSpPr>
          <p:nvPr>
            <p:ph type="sldNum" sz="quarter" idx="10"/>
          </p:nvPr>
        </p:nvSpPr>
        <p:spPr/>
        <p:txBody>
          <a:bodyPr/>
          <a:lstStyle/>
          <a:p>
            <a:fld id="{59E5F7D1-CF71-4AC6-8514-7A025F81A7A6}" type="slidenum">
              <a:rPr lang="en-US" smtClean="0"/>
              <a:pPr/>
              <a:t>10</a:t>
            </a:fld>
            <a:endParaRPr lang="en-US"/>
          </a:p>
        </p:txBody>
      </p:sp>
    </p:spTree>
    <p:extLst>
      <p:ext uri="{BB962C8B-B14F-4D97-AF65-F5344CB8AC3E}">
        <p14:creationId xmlns:p14="http://schemas.microsoft.com/office/powerpoint/2010/main" val="1936840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r>
              <a:rPr lang="en-US" dirty="0" smtClean="0"/>
              <a:t>Paper</a:t>
            </a:r>
            <a:r>
              <a:rPr lang="en-US" baseline="0" dirty="0" smtClean="0"/>
              <a:t> cradles or paper pockets are very useful and more supportive, especially if you have to create an isolation between the object and the mat. There is a diagram of a simple paper pocket with just one pleat. It works really well if you can afford a wider overlap. If I have to work narrow, the W-pleated cradle is better. You also make cuts in order to allow interlacing: horizontal at the bottom and vertical at the top. </a:t>
            </a:r>
            <a:endParaRPr lang="en-US" dirty="0"/>
          </a:p>
        </p:txBody>
      </p:sp>
      <p:sp>
        <p:nvSpPr>
          <p:cNvPr id="4" name="Slide Number Placeholder 3"/>
          <p:cNvSpPr>
            <a:spLocks noGrp="1"/>
          </p:cNvSpPr>
          <p:nvPr>
            <p:ph type="sldNum" sz="quarter" idx="10"/>
          </p:nvPr>
        </p:nvSpPr>
        <p:spPr/>
        <p:txBody>
          <a:bodyPr/>
          <a:lstStyle/>
          <a:p>
            <a:fld id="{59E5F7D1-CF71-4AC6-8514-7A025F81A7A6}" type="slidenum">
              <a:rPr lang="en-US" smtClean="0"/>
              <a:pPr/>
              <a:t>11</a:t>
            </a:fld>
            <a:endParaRPr lang="en-US"/>
          </a:p>
        </p:txBody>
      </p:sp>
    </p:spTree>
    <p:extLst>
      <p:ext uri="{BB962C8B-B14F-4D97-AF65-F5344CB8AC3E}">
        <p14:creationId xmlns:p14="http://schemas.microsoft.com/office/powerpoint/2010/main" val="4040957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5F7D1-CF71-4AC6-8514-7A025F81A7A6}" type="slidenum">
              <a:rPr lang="en-US" smtClean="0"/>
              <a:pPr/>
              <a:t>12</a:t>
            </a:fld>
            <a:endParaRPr lang="en-US"/>
          </a:p>
        </p:txBody>
      </p:sp>
    </p:spTree>
    <p:extLst>
      <p:ext uri="{BB962C8B-B14F-4D97-AF65-F5344CB8AC3E}">
        <p14:creationId xmlns:p14="http://schemas.microsoft.com/office/powerpoint/2010/main" val="3708317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r>
              <a:rPr lang="en-US" dirty="0" smtClean="0"/>
              <a:t>There are many</a:t>
            </a:r>
            <a:r>
              <a:rPr lang="en-US" baseline="0" dirty="0" smtClean="0"/>
              <a:t> ways of hinging. It all depends on the substrate and the size of the object. I learnt over the years that the hinge with cut out “teeth” works pretty well on most types of paper. The “teeth” minimize the adhesion area and therefore potential cockling and also they are visible and easier to remove than the hinge with water-torn edge. </a:t>
            </a:r>
            <a:endParaRPr lang="en-US" dirty="0"/>
          </a:p>
        </p:txBody>
      </p:sp>
      <p:sp>
        <p:nvSpPr>
          <p:cNvPr id="4" name="Slide Number Placeholder 3"/>
          <p:cNvSpPr>
            <a:spLocks noGrp="1"/>
          </p:cNvSpPr>
          <p:nvPr>
            <p:ph type="sldNum" sz="quarter" idx="10"/>
          </p:nvPr>
        </p:nvSpPr>
        <p:spPr/>
        <p:txBody>
          <a:bodyPr/>
          <a:lstStyle/>
          <a:p>
            <a:fld id="{59E5F7D1-CF71-4AC6-8514-7A025F81A7A6}" type="slidenum">
              <a:rPr lang="en-US" smtClean="0"/>
              <a:pPr/>
              <a:t>13</a:t>
            </a:fld>
            <a:endParaRPr lang="en-US"/>
          </a:p>
        </p:txBody>
      </p:sp>
    </p:spTree>
    <p:extLst>
      <p:ext uri="{BB962C8B-B14F-4D97-AF65-F5344CB8AC3E}">
        <p14:creationId xmlns:p14="http://schemas.microsoft.com/office/powerpoint/2010/main" val="1547118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r>
              <a:rPr lang="en-US" dirty="0" smtClean="0"/>
              <a:t>After</a:t>
            </a:r>
            <a:r>
              <a:rPr lang="en-US" baseline="0" dirty="0" smtClean="0"/>
              <a:t> non-adhesive mounts are made or hinges are attached and dry, it is time to mat.</a:t>
            </a:r>
            <a:endParaRPr lang="en-US" dirty="0"/>
          </a:p>
        </p:txBody>
      </p:sp>
      <p:sp>
        <p:nvSpPr>
          <p:cNvPr id="4" name="Slide Number Placeholder 3"/>
          <p:cNvSpPr>
            <a:spLocks noGrp="1"/>
          </p:cNvSpPr>
          <p:nvPr>
            <p:ph type="sldNum" sz="quarter" idx="10"/>
          </p:nvPr>
        </p:nvSpPr>
        <p:spPr/>
        <p:txBody>
          <a:bodyPr/>
          <a:lstStyle/>
          <a:p>
            <a:fld id="{59E5F7D1-CF71-4AC6-8514-7A025F81A7A6}" type="slidenum">
              <a:rPr lang="en-US" smtClean="0"/>
              <a:pPr/>
              <a:t>14</a:t>
            </a:fld>
            <a:endParaRPr lang="en-US"/>
          </a:p>
        </p:txBody>
      </p:sp>
    </p:spTree>
    <p:extLst>
      <p:ext uri="{BB962C8B-B14F-4D97-AF65-F5344CB8AC3E}">
        <p14:creationId xmlns:p14="http://schemas.microsoft.com/office/powerpoint/2010/main" val="1714026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r>
              <a:rPr lang="en-US" dirty="0" smtClean="0"/>
              <a:t>Overlapping window mats are most</a:t>
            </a:r>
            <a:r>
              <a:rPr lang="en-US" baseline="0" dirty="0" smtClean="0"/>
              <a:t> common and also most secure. </a:t>
            </a:r>
          </a:p>
          <a:p>
            <a:r>
              <a:rPr lang="en-US" baseline="0" dirty="0" smtClean="0"/>
              <a:t>The mat consists of two parts: top window mat and back mat to which the object is attached. The image on the bottom shows the hinged object being attached to the back mat with pre-gummed crossbar. </a:t>
            </a:r>
          </a:p>
          <a:p>
            <a:r>
              <a:rPr lang="en-US" dirty="0" smtClean="0"/>
              <a:t>The Photographic Activity Test, or PAT, is an international standard test (ISO18916) for evaluating photo-storage and display products. Developed by IPI, this test explores interactions between photographic images and the enclosures in which they are stored.</a:t>
            </a:r>
            <a:endParaRPr lang="en-US" dirty="0"/>
          </a:p>
        </p:txBody>
      </p:sp>
      <p:sp>
        <p:nvSpPr>
          <p:cNvPr id="4" name="Slide Number Placeholder 3"/>
          <p:cNvSpPr>
            <a:spLocks noGrp="1"/>
          </p:cNvSpPr>
          <p:nvPr>
            <p:ph type="sldNum" sz="quarter" idx="10"/>
          </p:nvPr>
        </p:nvSpPr>
        <p:spPr/>
        <p:txBody>
          <a:bodyPr/>
          <a:lstStyle/>
          <a:p>
            <a:fld id="{59E5F7D1-CF71-4AC6-8514-7A025F81A7A6}" type="slidenum">
              <a:rPr lang="en-US" smtClean="0"/>
              <a:pPr/>
              <a:t>15</a:t>
            </a:fld>
            <a:endParaRPr lang="en-US"/>
          </a:p>
        </p:txBody>
      </p:sp>
    </p:spTree>
    <p:extLst>
      <p:ext uri="{BB962C8B-B14F-4D97-AF65-F5344CB8AC3E}">
        <p14:creationId xmlns:p14="http://schemas.microsoft.com/office/powerpoint/2010/main" val="2701059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5F7D1-CF71-4AC6-8514-7A025F81A7A6}" type="slidenum">
              <a:rPr lang="en-US" smtClean="0"/>
              <a:pPr/>
              <a:t>16</a:t>
            </a:fld>
            <a:endParaRPr lang="en-US"/>
          </a:p>
        </p:txBody>
      </p:sp>
    </p:spTree>
    <p:extLst>
      <p:ext uri="{BB962C8B-B14F-4D97-AF65-F5344CB8AC3E}">
        <p14:creationId xmlns:p14="http://schemas.microsoft.com/office/powerpoint/2010/main" val="1453222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r>
              <a:rPr lang="en-US" baseline="0" dirty="0" smtClean="0"/>
              <a:t>The moistened pre-gummed tape that serves as a crossbar is placed under the hinge adhesive side up. Both hinge and pre-gummed crossbar are then folded back behind the object and get adhered to the mat. A piece of Mylar should be inserted between the cross bar/hinge and the object in order to create a moisture barrier. </a:t>
            </a:r>
            <a:endParaRPr lang="en-US" dirty="0"/>
          </a:p>
        </p:txBody>
      </p:sp>
      <p:sp>
        <p:nvSpPr>
          <p:cNvPr id="4" name="Slide Number Placeholder 3"/>
          <p:cNvSpPr>
            <a:spLocks noGrp="1"/>
          </p:cNvSpPr>
          <p:nvPr>
            <p:ph type="sldNum" sz="quarter" idx="10"/>
          </p:nvPr>
        </p:nvSpPr>
        <p:spPr/>
        <p:txBody>
          <a:bodyPr/>
          <a:lstStyle/>
          <a:p>
            <a:fld id="{59E5F7D1-CF71-4AC6-8514-7A025F81A7A6}" type="slidenum">
              <a:rPr lang="en-US" smtClean="0"/>
              <a:pPr/>
              <a:t>17</a:t>
            </a:fld>
            <a:endParaRPr lang="en-US"/>
          </a:p>
        </p:txBody>
      </p:sp>
    </p:spTree>
    <p:extLst>
      <p:ext uri="{BB962C8B-B14F-4D97-AF65-F5344CB8AC3E}">
        <p14:creationId xmlns:p14="http://schemas.microsoft.com/office/powerpoint/2010/main" val="1551277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a:t>
            </a:r>
            <a:r>
              <a:rPr lang="en-US" baseline="0" dirty="0" smtClean="0"/>
              <a:t> everything is mounted and dry, we can start framing. </a:t>
            </a:r>
            <a:r>
              <a:rPr lang="en-US" dirty="0" smtClean="0"/>
              <a:t>Materials’ choice for framing is rather important.</a:t>
            </a:r>
            <a:r>
              <a:rPr lang="en-US" baseline="0" dirty="0" smtClean="0"/>
              <a:t> Framing done right essentially creates a protective enclosure for your piece.</a:t>
            </a:r>
            <a:r>
              <a:rPr lang="en-US" dirty="0" smtClean="0"/>
              <a:t> </a:t>
            </a:r>
          </a:p>
          <a:p>
            <a:endParaRPr lang="en-US" dirty="0"/>
          </a:p>
        </p:txBody>
      </p:sp>
      <p:sp>
        <p:nvSpPr>
          <p:cNvPr id="4" name="Slide Number Placeholder 3"/>
          <p:cNvSpPr>
            <a:spLocks noGrp="1"/>
          </p:cNvSpPr>
          <p:nvPr>
            <p:ph type="sldNum" sz="quarter" idx="10"/>
          </p:nvPr>
        </p:nvSpPr>
        <p:spPr/>
        <p:txBody>
          <a:bodyPr/>
          <a:lstStyle/>
          <a:p>
            <a:fld id="{59E5F7D1-CF71-4AC6-8514-7A025F81A7A6}" type="slidenum">
              <a:rPr lang="en-US" smtClean="0"/>
              <a:pPr/>
              <a:t>18</a:t>
            </a:fld>
            <a:endParaRPr lang="en-US"/>
          </a:p>
        </p:txBody>
      </p:sp>
    </p:spTree>
    <p:extLst>
      <p:ext uri="{BB962C8B-B14F-4D97-AF65-F5344CB8AC3E}">
        <p14:creationId xmlns:p14="http://schemas.microsoft.com/office/powerpoint/2010/main" val="1694926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r>
              <a:rPr lang="en-US" dirty="0" smtClean="0"/>
              <a:t>There are several types of acrylic glazing with slightly different qualities. At the Design School most of our framing is temporary. We also don’t reuse frames.</a:t>
            </a:r>
            <a:r>
              <a:rPr lang="en-US" baseline="0" dirty="0" smtClean="0"/>
              <a:t> We use </a:t>
            </a:r>
            <a:r>
              <a:rPr lang="en-US" dirty="0" err="1" smtClean="0"/>
              <a:t>Acrylite</a:t>
            </a:r>
            <a:r>
              <a:rPr lang="en-US" baseline="0" dirty="0" smtClean="0"/>
              <a:t> OP3 for our glazing needs (both for temporary vitrines and in the frames). It is UV filtered, not overly expensive and easy to get. This material comes with brown paper skin on both sides. It takes some time and effort to remove the protective paper and to clean it. </a:t>
            </a:r>
            <a:endParaRPr lang="en-US" dirty="0"/>
          </a:p>
        </p:txBody>
      </p:sp>
      <p:sp>
        <p:nvSpPr>
          <p:cNvPr id="4" name="Slide Number Placeholder 3"/>
          <p:cNvSpPr>
            <a:spLocks noGrp="1"/>
          </p:cNvSpPr>
          <p:nvPr>
            <p:ph type="sldNum" sz="quarter" idx="10"/>
          </p:nvPr>
        </p:nvSpPr>
        <p:spPr/>
        <p:txBody>
          <a:bodyPr/>
          <a:lstStyle/>
          <a:p>
            <a:fld id="{59E5F7D1-CF71-4AC6-8514-7A025F81A7A6}" type="slidenum">
              <a:rPr lang="en-US" smtClean="0"/>
              <a:pPr/>
              <a:t>19</a:t>
            </a:fld>
            <a:endParaRPr lang="en-US"/>
          </a:p>
        </p:txBody>
      </p:sp>
    </p:spTree>
    <p:extLst>
      <p:ext uri="{BB962C8B-B14F-4D97-AF65-F5344CB8AC3E}">
        <p14:creationId xmlns:p14="http://schemas.microsoft.com/office/powerpoint/2010/main" val="897305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methods are catered to the exhibition space at the Graduate School of Design which is not climate controlled or particularly secure. However, we have a real Exhibitions program with dedicated staff and resources. Exhibitions play a significant role in the educational process and involve both faculty and students. My role is to make sure that exhibited original materials don’t get damaged. I hope that some of the methods and considerations presented today could be useful to the colleagues who are involved in exhibitions.</a:t>
            </a:r>
            <a:endParaRPr lang="en-US" dirty="0"/>
          </a:p>
        </p:txBody>
      </p:sp>
      <p:sp>
        <p:nvSpPr>
          <p:cNvPr id="4" name="Slide Number Placeholder 3"/>
          <p:cNvSpPr>
            <a:spLocks noGrp="1"/>
          </p:cNvSpPr>
          <p:nvPr>
            <p:ph type="sldNum" sz="quarter" idx="10"/>
          </p:nvPr>
        </p:nvSpPr>
        <p:spPr/>
        <p:txBody>
          <a:bodyPr/>
          <a:lstStyle/>
          <a:p>
            <a:fld id="{59E5F7D1-CF71-4AC6-8514-7A025F81A7A6}" type="slidenum">
              <a:rPr lang="en-US" smtClean="0"/>
              <a:pPr/>
              <a:t>2</a:t>
            </a:fld>
            <a:endParaRPr lang="en-US"/>
          </a:p>
        </p:txBody>
      </p:sp>
    </p:spTree>
    <p:extLst>
      <p:ext uri="{BB962C8B-B14F-4D97-AF65-F5344CB8AC3E}">
        <p14:creationId xmlns:p14="http://schemas.microsoft.com/office/powerpoint/2010/main" val="136212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err="1" smtClean="0"/>
              <a:t>Plexi</a:t>
            </a:r>
            <a:r>
              <a:rPr lang="en-US" i="0" baseline="0" dirty="0" smtClean="0"/>
              <a:t> should be cleaned with antistatic plastic cleaner on both sides, as well as brushed with static dissipating brush. </a:t>
            </a:r>
            <a:r>
              <a:rPr lang="en-US" dirty="0" smtClean="0"/>
              <a:t>The slide in the middle shows some materials that I use for cleaning </a:t>
            </a:r>
            <a:r>
              <a:rPr lang="en-US" dirty="0" err="1" smtClean="0"/>
              <a:t>Acrylite</a:t>
            </a:r>
            <a:r>
              <a:rPr lang="en-US" dirty="0" smtClean="0"/>
              <a:t> OP3. </a:t>
            </a:r>
            <a:r>
              <a:rPr lang="en-US" baseline="0" dirty="0" smtClean="0"/>
              <a:t>I just want to mention </a:t>
            </a:r>
            <a:r>
              <a:rPr lang="en-US" baseline="0" dirty="0" err="1" smtClean="0"/>
              <a:t>Optium</a:t>
            </a:r>
            <a:r>
              <a:rPr lang="en-US" baseline="0" dirty="0" smtClean="0"/>
              <a:t> as a glazing choice. It’s less static, more stable to humidity changes and is preferred by museums for their framing needs. However, it’s more expensive and requires slightly different handling. The recommended cleaner for it is Ultra Lite shown on the right hand slide. It should be sprayed on a microfiber terrycloth rather than directly on the glazing.</a:t>
            </a:r>
            <a:endParaRPr lang="en-US" dirty="0"/>
          </a:p>
        </p:txBody>
      </p:sp>
      <p:sp>
        <p:nvSpPr>
          <p:cNvPr id="4" name="Slide Number Placeholder 3"/>
          <p:cNvSpPr>
            <a:spLocks noGrp="1"/>
          </p:cNvSpPr>
          <p:nvPr>
            <p:ph type="sldNum" sz="quarter" idx="10"/>
          </p:nvPr>
        </p:nvSpPr>
        <p:spPr/>
        <p:txBody>
          <a:bodyPr/>
          <a:lstStyle/>
          <a:p>
            <a:fld id="{59E5F7D1-CF71-4AC6-8514-7A025F81A7A6}" type="slidenum">
              <a:rPr lang="en-US" smtClean="0"/>
              <a:pPr/>
              <a:t>20</a:t>
            </a:fld>
            <a:endParaRPr lang="en-US"/>
          </a:p>
        </p:txBody>
      </p:sp>
    </p:spTree>
    <p:extLst>
      <p:ext uri="{BB962C8B-B14F-4D97-AF65-F5344CB8AC3E}">
        <p14:creationId xmlns:p14="http://schemas.microsoft.com/office/powerpoint/2010/main" val="594521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pPr algn="l"/>
            <a:r>
              <a:rPr lang="en-US" dirty="0" smtClean="0"/>
              <a:t>I mentioned sealed packages before.</a:t>
            </a:r>
            <a:r>
              <a:rPr lang="en-US" baseline="0" dirty="0" smtClean="0"/>
              <a:t> </a:t>
            </a:r>
            <a:r>
              <a:rPr lang="en-US" dirty="0" smtClean="0"/>
              <a:t>They </a:t>
            </a:r>
            <a:r>
              <a:rPr lang="en-US" baseline="0" dirty="0" smtClean="0"/>
              <a:t>are great for keeping everything in place, for keeping the dust out and for creating a micro-chamber environment within the frame. Because the exhibition space at the GSD is not climate controlled, I make sealed packages for everything that gets framed. The choice of backing material is rather important. It should be pH neutral and it should pass PAT. I like to use </a:t>
            </a:r>
            <a:r>
              <a:rPr lang="en-US" baseline="0" dirty="0" err="1" smtClean="0"/>
              <a:t>Coroplast</a:t>
            </a:r>
            <a:r>
              <a:rPr lang="en-US" baseline="0" dirty="0" smtClean="0"/>
              <a:t> which is corrugated plastic. I just make sure that it comes from conservation supplier so that it’s free of plasticizers and coatings. The matted object is sandwiched between the glazing and the backing and sealed with pressure-sensitive adhesive tape. For that it is first assembled and placed on a bench face up. This way I can see if there is dust inside so that I can lift </a:t>
            </a:r>
            <a:r>
              <a:rPr lang="en-US" baseline="0" dirty="0" err="1" smtClean="0"/>
              <a:t>Plexi</a:t>
            </a:r>
            <a:r>
              <a:rPr lang="en-US" baseline="0" dirty="0" smtClean="0"/>
              <a:t> and remove it. I then use Teflon tape as a barrier for protecting the edges of the mat from the Framer’s tape adhesive. Paper or </a:t>
            </a:r>
            <a:r>
              <a:rPr lang="en-US" baseline="0" dirty="0" err="1" smtClean="0"/>
              <a:t>Tyvek</a:t>
            </a:r>
            <a:r>
              <a:rPr lang="en-US" baseline="0" dirty="0" smtClean="0"/>
              <a:t> are good choices too. Teflon is great because it clings to itself. It just has to be wrapped around the edges and pressed down. </a:t>
            </a:r>
            <a:endParaRPr lang="en-US" dirty="0"/>
          </a:p>
        </p:txBody>
      </p:sp>
      <p:sp>
        <p:nvSpPr>
          <p:cNvPr id="4" name="Slide Number Placeholder 3"/>
          <p:cNvSpPr>
            <a:spLocks noGrp="1"/>
          </p:cNvSpPr>
          <p:nvPr>
            <p:ph type="sldNum" sz="quarter" idx="10"/>
          </p:nvPr>
        </p:nvSpPr>
        <p:spPr/>
        <p:txBody>
          <a:bodyPr/>
          <a:lstStyle/>
          <a:p>
            <a:fld id="{59E5F7D1-CF71-4AC6-8514-7A025F81A7A6}" type="slidenum">
              <a:rPr lang="en-US" smtClean="0"/>
              <a:pPr/>
              <a:t>21</a:t>
            </a:fld>
            <a:endParaRPr lang="en-US"/>
          </a:p>
        </p:txBody>
      </p:sp>
    </p:spTree>
    <p:extLst>
      <p:ext uri="{BB962C8B-B14F-4D97-AF65-F5344CB8AC3E}">
        <p14:creationId xmlns:p14="http://schemas.microsoft.com/office/powerpoint/2010/main" val="723063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For sealing tapes the reversibility is important; tapes should be tested with A-D strips (Acid Detectors) for presence</a:t>
            </a:r>
            <a:r>
              <a:rPr lang="en-US" sz="1200" baseline="0" dirty="0" smtClean="0"/>
              <a:t> of </a:t>
            </a:r>
            <a:r>
              <a:rPr lang="en-US" sz="1200" dirty="0" smtClean="0"/>
              <a:t>acetic acid. Actual sealing is pretty straightforward. I use Framer’s Tape II.</a:t>
            </a:r>
            <a:r>
              <a:rPr lang="en-US" sz="1200" baseline="0" dirty="0" smtClean="0"/>
              <a:t> </a:t>
            </a:r>
            <a:endParaRPr lang="en-US" dirty="0"/>
          </a:p>
        </p:txBody>
      </p:sp>
      <p:sp>
        <p:nvSpPr>
          <p:cNvPr id="4" name="Slide Number Placeholder 3"/>
          <p:cNvSpPr>
            <a:spLocks noGrp="1"/>
          </p:cNvSpPr>
          <p:nvPr>
            <p:ph type="sldNum" sz="quarter" idx="10"/>
          </p:nvPr>
        </p:nvSpPr>
        <p:spPr/>
        <p:txBody>
          <a:bodyPr/>
          <a:lstStyle/>
          <a:p>
            <a:fld id="{59E5F7D1-CF71-4AC6-8514-7A025F81A7A6}" type="slidenum">
              <a:rPr lang="en-US" smtClean="0"/>
              <a:pPr/>
              <a:t>22</a:t>
            </a:fld>
            <a:endParaRPr lang="en-US"/>
          </a:p>
        </p:txBody>
      </p:sp>
    </p:spTree>
    <p:extLst>
      <p:ext uri="{BB962C8B-B14F-4D97-AF65-F5344CB8AC3E}">
        <p14:creationId xmlns:p14="http://schemas.microsoft.com/office/powerpoint/2010/main" val="3718827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5F7D1-CF71-4AC6-8514-7A025F81A7A6}" type="slidenum">
              <a:rPr lang="en-US" smtClean="0"/>
              <a:pPr/>
              <a:t>23</a:t>
            </a:fld>
            <a:endParaRPr lang="en-US"/>
          </a:p>
        </p:txBody>
      </p:sp>
    </p:spTree>
    <p:extLst>
      <p:ext uri="{BB962C8B-B14F-4D97-AF65-F5344CB8AC3E}">
        <p14:creationId xmlns:p14="http://schemas.microsoft.com/office/powerpoint/2010/main" val="209517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use framer’s points for </a:t>
            </a:r>
            <a:r>
              <a:rPr lang="en-US" dirty="0" smtClean="0"/>
              <a:t>securing</a:t>
            </a:r>
            <a:r>
              <a:rPr lang="en-US" baseline="0" dirty="0" smtClean="0"/>
              <a:t> sealed package in a wooden frame. They are not museum standard but they are not damaging, rather cheap and easy to use. It is a good idea to keep the frame with the sealed package in it vertical when using points. Another option is turn buttons. They are great because they can be attached to the back of the frame before the object is placed in the frame. The only drawback is that you have to build up the thickness of your package so that it’s flush with the back edge of the frame. </a:t>
            </a:r>
          </a:p>
          <a:p>
            <a:r>
              <a:rPr lang="en-US" baseline="0" dirty="0" smtClean="0"/>
              <a:t>I think I will stop here.</a:t>
            </a:r>
            <a:endParaRPr lang="en-US" dirty="0"/>
          </a:p>
        </p:txBody>
      </p:sp>
      <p:sp>
        <p:nvSpPr>
          <p:cNvPr id="4" name="Slide Number Placeholder 3"/>
          <p:cNvSpPr>
            <a:spLocks noGrp="1"/>
          </p:cNvSpPr>
          <p:nvPr>
            <p:ph type="sldNum" sz="quarter" idx="10"/>
          </p:nvPr>
        </p:nvSpPr>
        <p:spPr/>
        <p:txBody>
          <a:bodyPr/>
          <a:lstStyle/>
          <a:p>
            <a:fld id="{59E5F7D1-CF71-4AC6-8514-7A025F81A7A6}" type="slidenum">
              <a:rPr lang="en-US" smtClean="0"/>
              <a:pPr/>
              <a:t>24</a:t>
            </a:fld>
            <a:endParaRPr lang="en-US"/>
          </a:p>
        </p:txBody>
      </p:sp>
    </p:spTree>
    <p:extLst>
      <p:ext uri="{BB962C8B-B14F-4D97-AF65-F5344CB8AC3E}">
        <p14:creationId xmlns:p14="http://schemas.microsoft.com/office/powerpoint/2010/main" val="2411063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r>
              <a:rPr lang="en-US" dirty="0" smtClean="0"/>
              <a:t>I would like to thank everyone who came here today for your interest and patience. I also want to thank all</a:t>
            </a:r>
            <a:r>
              <a:rPr lang="en-US" baseline="0" dirty="0" smtClean="0"/>
              <a:t> the people that I learned from over the years and many of whom are here today and especially Debora Mayer of the </a:t>
            </a:r>
            <a:r>
              <a:rPr lang="en-US" baseline="0" dirty="0" err="1" smtClean="0"/>
              <a:t>Weissman</a:t>
            </a:r>
            <a:r>
              <a:rPr lang="en-US" baseline="0" dirty="0" smtClean="0"/>
              <a:t> Preservation Center for helping me with today’s presentation. I also want to thank the GSD Exhibitions Department for making things happen. </a:t>
            </a:r>
            <a:endParaRPr lang="en-US" dirty="0"/>
          </a:p>
        </p:txBody>
      </p:sp>
      <p:sp>
        <p:nvSpPr>
          <p:cNvPr id="4" name="Slide Number Placeholder 3"/>
          <p:cNvSpPr>
            <a:spLocks noGrp="1"/>
          </p:cNvSpPr>
          <p:nvPr>
            <p:ph type="sldNum" sz="quarter" idx="10"/>
          </p:nvPr>
        </p:nvSpPr>
        <p:spPr/>
        <p:txBody>
          <a:bodyPr/>
          <a:lstStyle/>
          <a:p>
            <a:fld id="{59E5F7D1-CF71-4AC6-8514-7A025F81A7A6}" type="slidenum">
              <a:rPr lang="en-US" smtClean="0"/>
              <a:pPr/>
              <a:t>25</a:t>
            </a:fld>
            <a:endParaRPr lang="en-US"/>
          </a:p>
        </p:txBody>
      </p:sp>
    </p:spTree>
    <p:extLst>
      <p:ext uri="{BB962C8B-B14F-4D97-AF65-F5344CB8AC3E}">
        <p14:creationId xmlns:p14="http://schemas.microsoft.com/office/powerpoint/2010/main" val="3442457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r>
              <a:rPr lang="en-US" dirty="0" smtClean="0"/>
              <a:t>When we receive a potential exhibition object, there are a few things that we have to take into consideration.</a:t>
            </a:r>
            <a:endParaRPr lang="en-US" dirty="0"/>
          </a:p>
        </p:txBody>
      </p:sp>
      <p:sp>
        <p:nvSpPr>
          <p:cNvPr id="4" name="Slide Number Placeholder 3"/>
          <p:cNvSpPr>
            <a:spLocks noGrp="1"/>
          </p:cNvSpPr>
          <p:nvPr>
            <p:ph type="sldNum" sz="quarter" idx="10"/>
          </p:nvPr>
        </p:nvSpPr>
        <p:spPr/>
        <p:txBody>
          <a:bodyPr/>
          <a:lstStyle/>
          <a:p>
            <a:fld id="{59E5F7D1-CF71-4AC6-8514-7A025F81A7A6}" type="slidenum">
              <a:rPr lang="en-US" smtClean="0"/>
              <a:pPr/>
              <a:t>3</a:t>
            </a:fld>
            <a:endParaRPr lang="en-US"/>
          </a:p>
        </p:txBody>
      </p:sp>
    </p:spTree>
    <p:extLst>
      <p:ext uri="{BB962C8B-B14F-4D97-AF65-F5344CB8AC3E}">
        <p14:creationId xmlns:p14="http://schemas.microsoft.com/office/powerpoint/2010/main" val="773369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r>
              <a:rPr lang="en-US" dirty="0" smtClean="0"/>
              <a:t>First step in exhibition prep  is the overall condition assessment.</a:t>
            </a:r>
            <a:r>
              <a:rPr lang="en-US" baseline="0" dirty="0" smtClean="0"/>
              <a:t> </a:t>
            </a:r>
            <a:r>
              <a:rPr lang="en-US" dirty="0" smtClean="0"/>
              <a:t>Problems that might prevent  the object from being exhibited are:</a:t>
            </a:r>
          </a:p>
          <a:p>
            <a:endParaRPr lang="en-US" dirty="0"/>
          </a:p>
        </p:txBody>
      </p:sp>
      <p:sp>
        <p:nvSpPr>
          <p:cNvPr id="4" name="Slide Number Placeholder 3"/>
          <p:cNvSpPr>
            <a:spLocks noGrp="1"/>
          </p:cNvSpPr>
          <p:nvPr>
            <p:ph type="sldNum" sz="quarter" idx="10"/>
          </p:nvPr>
        </p:nvSpPr>
        <p:spPr/>
        <p:txBody>
          <a:bodyPr/>
          <a:lstStyle/>
          <a:p>
            <a:fld id="{59E5F7D1-CF71-4AC6-8514-7A025F81A7A6}" type="slidenum">
              <a:rPr lang="en-US" smtClean="0"/>
              <a:pPr/>
              <a:t>4</a:t>
            </a:fld>
            <a:endParaRPr lang="en-US"/>
          </a:p>
        </p:txBody>
      </p:sp>
    </p:spTree>
    <p:extLst>
      <p:ext uri="{BB962C8B-B14F-4D97-AF65-F5344CB8AC3E}">
        <p14:creationId xmlns:p14="http://schemas.microsoft.com/office/powerpoint/2010/main" val="3361620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r>
              <a:rPr lang="en-US" dirty="0" smtClean="0"/>
              <a:t>The safest display method should be determined based on the condition assessment. Sometimes, a large and brittle object couldn’t be hung on the wall but could be displayed flat in a vitrine or on a table. </a:t>
            </a:r>
            <a:endParaRPr lang="en-US" dirty="0"/>
          </a:p>
        </p:txBody>
      </p:sp>
      <p:sp>
        <p:nvSpPr>
          <p:cNvPr id="4" name="Slide Number Placeholder 3"/>
          <p:cNvSpPr>
            <a:spLocks noGrp="1"/>
          </p:cNvSpPr>
          <p:nvPr>
            <p:ph type="sldNum" sz="quarter" idx="10"/>
          </p:nvPr>
        </p:nvSpPr>
        <p:spPr/>
        <p:txBody>
          <a:bodyPr/>
          <a:lstStyle/>
          <a:p>
            <a:fld id="{59E5F7D1-CF71-4AC6-8514-7A025F81A7A6}" type="slidenum">
              <a:rPr lang="en-US" smtClean="0"/>
              <a:pPr/>
              <a:t>5</a:t>
            </a:fld>
            <a:endParaRPr lang="en-US"/>
          </a:p>
        </p:txBody>
      </p:sp>
    </p:spTree>
    <p:extLst>
      <p:ext uri="{BB962C8B-B14F-4D97-AF65-F5344CB8AC3E}">
        <p14:creationId xmlns:p14="http://schemas.microsoft.com/office/powerpoint/2010/main" val="3611552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r>
              <a:rPr lang="en-US" dirty="0" smtClean="0"/>
              <a:t>There are also a few harmful factors that we have to be aware of and to be able to control or minimize.</a:t>
            </a:r>
            <a:endParaRPr lang="en-US" dirty="0"/>
          </a:p>
        </p:txBody>
      </p:sp>
      <p:sp>
        <p:nvSpPr>
          <p:cNvPr id="4" name="Slide Number Placeholder 3"/>
          <p:cNvSpPr>
            <a:spLocks noGrp="1"/>
          </p:cNvSpPr>
          <p:nvPr>
            <p:ph type="sldNum" sz="quarter" idx="10"/>
          </p:nvPr>
        </p:nvSpPr>
        <p:spPr/>
        <p:txBody>
          <a:bodyPr/>
          <a:lstStyle/>
          <a:p>
            <a:fld id="{59E5F7D1-CF71-4AC6-8514-7A025F81A7A6}" type="slidenum">
              <a:rPr lang="en-US" smtClean="0"/>
              <a:pPr/>
              <a:t>6</a:t>
            </a:fld>
            <a:endParaRPr lang="en-US"/>
          </a:p>
        </p:txBody>
      </p:sp>
    </p:spTree>
    <p:extLst>
      <p:ext uri="{BB962C8B-B14F-4D97-AF65-F5344CB8AC3E}">
        <p14:creationId xmlns:p14="http://schemas.microsoft.com/office/powerpoint/2010/main" val="4271535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r>
              <a:rPr lang="en-US" dirty="0" smtClean="0"/>
              <a:t>After we determined that the object can in fact be displayed, we have to decide on how to attach it to the mat.</a:t>
            </a:r>
            <a:endParaRPr lang="en-US" dirty="0"/>
          </a:p>
        </p:txBody>
      </p:sp>
      <p:sp>
        <p:nvSpPr>
          <p:cNvPr id="4" name="Slide Number Placeholder 3"/>
          <p:cNvSpPr>
            <a:spLocks noGrp="1"/>
          </p:cNvSpPr>
          <p:nvPr>
            <p:ph type="sldNum" sz="quarter" idx="10"/>
          </p:nvPr>
        </p:nvSpPr>
        <p:spPr/>
        <p:txBody>
          <a:bodyPr/>
          <a:lstStyle/>
          <a:p>
            <a:fld id="{59E5F7D1-CF71-4AC6-8514-7A025F81A7A6}" type="slidenum">
              <a:rPr lang="en-US" smtClean="0"/>
              <a:pPr/>
              <a:t>7</a:t>
            </a:fld>
            <a:endParaRPr lang="en-US"/>
          </a:p>
        </p:txBody>
      </p:sp>
    </p:spTree>
    <p:extLst>
      <p:ext uri="{BB962C8B-B14F-4D97-AF65-F5344CB8AC3E}">
        <p14:creationId xmlns:p14="http://schemas.microsoft.com/office/powerpoint/2010/main" val="3535720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E5F7D1-CF71-4AC6-8514-7A025F81A7A6}" type="slidenum">
              <a:rPr lang="en-US" smtClean="0"/>
              <a:pPr/>
              <a:t>8</a:t>
            </a:fld>
            <a:endParaRPr lang="en-US"/>
          </a:p>
        </p:txBody>
      </p:sp>
    </p:spTree>
    <p:extLst>
      <p:ext uri="{BB962C8B-B14F-4D97-AF65-F5344CB8AC3E}">
        <p14:creationId xmlns:p14="http://schemas.microsoft.com/office/powerpoint/2010/main" val="4115656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lstStyle/>
          <a:p>
            <a:r>
              <a:rPr lang="en-US" dirty="0" smtClean="0"/>
              <a:t>Paper corners</a:t>
            </a:r>
            <a:r>
              <a:rPr lang="en-US" baseline="0" dirty="0" smtClean="0"/>
              <a:t> are most commonly known and easy to make. There are many types of paper corners but essentially you make either a full or a cut-out corner depending on how much overlap you can afford. The corners are anchored to the mat with pre-gummed tape. I usually stick a Mylar square into the corner to prevent moisture from getting on the object.</a:t>
            </a:r>
            <a:endParaRPr lang="en-US" dirty="0"/>
          </a:p>
        </p:txBody>
      </p:sp>
      <p:sp>
        <p:nvSpPr>
          <p:cNvPr id="4" name="Slide Number Placeholder 3"/>
          <p:cNvSpPr>
            <a:spLocks noGrp="1"/>
          </p:cNvSpPr>
          <p:nvPr>
            <p:ph type="sldNum" sz="quarter" idx="10"/>
          </p:nvPr>
        </p:nvSpPr>
        <p:spPr/>
        <p:txBody>
          <a:bodyPr/>
          <a:lstStyle/>
          <a:p>
            <a:fld id="{59E5F7D1-CF71-4AC6-8514-7A025F81A7A6}" type="slidenum">
              <a:rPr lang="en-US" smtClean="0"/>
              <a:pPr/>
              <a:t>9</a:t>
            </a:fld>
            <a:endParaRPr lang="en-US"/>
          </a:p>
        </p:txBody>
      </p:sp>
    </p:spTree>
    <p:extLst>
      <p:ext uri="{BB962C8B-B14F-4D97-AF65-F5344CB8AC3E}">
        <p14:creationId xmlns:p14="http://schemas.microsoft.com/office/powerpoint/2010/main" val="295199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EFCC0-9699-482C-BE68-0F5ECCD49B47}"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D2F9A-3D6C-4D00-8322-7275C5055AF5}" type="slidenum">
              <a:rPr lang="en-US" smtClean="0"/>
              <a:pPr/>
              <a:t>‹#›</a:t>
            </a:fld>
            <a:endParaRPr lang="en-US"/>
          </a:p>
        </p:txBody>
      </p:sp>
    </p:spTree>
    <p:extLst>
      <p:ext uri="{BB962C8B-B14F-4D97-AF65-F5344CB8AC3E}">
        <p14:creationId xmlns:p14="http://schemas.microsoft.com/office/powerpoint/2010/main" val="25901226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EFCC0-9699-482C-BE68-0F5ECCD49B47}"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D2F9A-3D6C-4D00-8322-7275C5055AF5}" type="slidenum">
              <a:rPr lang="en-US" smtClean="0"/>
              <a:pPr/>
              <a:t>‹#›</a:t>
            </a:fld>
            <a:endParaRPr lang="en-US"/>
          </a:p>
        </p:txBody>
      </p:sp>
    </p:spTree>
    <p:extLst>
      <p:ext uri="{BB962C8B-B14F-4D97-AF65-F5344CB8AC3E}">
        <p14:creationId xmlns:p14="http://schemas.microsoft.com/office/powerpoint/2010/main" val="7944900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EFCC0-9699-482C-BE68-0F5ECCD49B47}"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D2F9A-3D6C-4D00-8322-7275C5055AF5}" type="slidenum">
              <a:rPr lang="en-US" smtClean="0"/>
              <a:pPr/>
              <a:t>‹#›</a:t>
            </a:fld>
            <a:endParaRPr lang="en-US"/>
          </a:p>
        </p:txBody>
      </p:sp>
    </p:spTree>
    <p:extLst>
      <p:ext uri="{BB962C8B-B14F-4D97-AF65-F5344CB8AC3E}">
        <p14:creationId xmlns:p14="http://schemas.microsoft.com/office/powerpoint/2010/main" val="30440815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EFCC0-9699-482C-BE68-0F5ECCD49B47}"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D2F9A-3D6C-4D00-8322-7275C5055AF5}" type="slidenum">
              <a:rPr lang="en-US" smtClean="0"/>
              <a:pPr/>
              <a:t>‹#›</a:t>
            </a:fld>
            <a:endParaRPr lang="en-US"/>
          </a:p>
        </p:txBody>
      </p:sp>
    </p:spTree>
    <p:extLst>
      <p:ext uri="{BB962C8B-B14F-4D97-AF65-F5344CB8AC3E}">
        <p14:creationId xmlns:p14="http://schemas.microsoft.com/office/powerpoint/2010/main" val="37358491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EFCC0-9699-482C-BE68-0F5ECCD49B47}"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D2F9A-3D6C-4D00-8322-7275C5055AF5}" type="slidenum">
              <a:rPr lang="en-US" smtClean="0"/>
              <a:pPr/>
              <a:t>‹#›</a:t>
            </a:fld>
            <a:endParaRPr lang="en-US"/>
          </a:p>
        </p:txBody>
      </p:sp>
    </p:spTree>
    <p:extLst>
      <p:ext uri="{BB962C8B-B14F-4D97-AF65-F5344CB8AC3E}">
        <p14:creationId xmlns:p14="http://schemas.microsoft.com/office/powerpoint/2010/main" val="42776135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EFCC0-9699-482C-BE68-0F5ECCD49B47}"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D2F9A-3D6C-4D00-8322-7275C5055AF5}" type="slidenum">
              <a:rPr lang="en-US" smtClean="0"/>
              <a:pPr/>
              <a:t>‹#›</a:t>
            </a:fld>
            <a:endParaRPr lang="en-US"/>
          </a:p>
        </p:txBody>
      </p:sp>
    </p:spTree>
    <p:extLst>
      <p:ext uri="{BB962C8B-B14F-4D97-AF65-F5344CB8AC3E}">
        <p14:creationId xmlns:p14="http://schemas.microsoft.com/office/powerpoint/2010/main" val="2625332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EFCC0-9699-482C-BE68-0F5ECCD49B47}" type="datetimeFigureOut">
              <a:rPr lang="en-US" smtClean="0"/>
              <a:pPr/>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ED2F9A-3D6C-4D00-8322-7275C5055AF5}" type="slidenum">
              <a:rPr lang="en-US" smtClean="0"/>
              <a:pPr/>
              <a:t>‹#›</a:t>
            </a:fld>
            <a:endParaRPr lang="en-US"/>
          </a:p>
        </p:txBody>
      </p:sp>
    </p:spTree>
    <p:extLst>
      <p:ext uri="{BB962C8B-B14F-4D97-AF65-F5344CB8AC3E}">
        <p14:creationId xmlns:p14="http://schemas.microsoft.com/office/powerpoint/2010/main" val="22182203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EFCC0-9699-482C-BE68-0F5ECCD49B47}" type="datetimeFigureOut">
              <a:rPr lang="en-US" smtClean="0"/>
              <a:pPr/>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ED2F9A-3D6C-4D00-8322-7275C5055AF5}" type="slidenum">
              <a:rPr lang="en-US" smtClean="0"/>
              <a:pPr/>
              <a:t>‹#›</a:t>
            </a:fld>
            <a:endParaRPr lang="en-US"/>
          </a:p>
        </p:txBody>
      </p:sp>
    </p:spTree>
    <p:extLst>
      <p:ext uri="{BB962C8B-B14F-4D97-AF65-F5344CB8AC3E}">
        <p14:creationId xmlns:p14="http://schemas.microsoft.com/office/powerpoint/2010/main" val="841261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EFCC0-9699-482C-BE68-0F5ECCD49B47}" type="datetimeFigureOut">
              <a:rPr lang="en-US" smtClean="0"/>
              <a:pPr/>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ED2F9A-3D6C-4D00-8322-7275C5055AF5}" type="slidenum">
              <a:rPr lang="en-US" smtClean="0"/>
              <a:pPr/>
              <a:t>‹#›</a:t>
            </a:fld>
            <a:endParaRPr lang="en-US"/>
          </a:p>
        </p:txBody>
      </p:sp>
    </p:spTree>
    <p:extLst>
      <p:ext uri="{BB962C8B-B14F-4D97-AF65-F5344CB8AC3E}">
        <p14:creationId xmlns:p14="http://schemas.microsoft.com/office/powerpoint/2010/main" val="6874368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EFCC0-9699-482C-BE68-0F5ECCD49B47}"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D2F9A-3D6C-4D00-8322-7275C5055AF5}" type="slidenum">
              <a:rPr lang="en-US" smtClean="0"/>
              <a:pPr/>
              <a:t>‹#›</a:t>
            </a:fld>
            <a:endParaRPr lang="en-US"/>
          </a:p>
        </p:txBody>
      </p:sp>
    </p:spTree>
    <p:extLst>
      <p:ext uri="{BB962C8B-B14F-4D97-AF65-F5344CB8AC3E}">
        <p14:creationId xmlns:p14="http://schemas.microsoft.com/office/powerpoint/2010/main" val="14904279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EFCC0-9699-482C-BE68-0F5ECCD49B47}"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D2F9A-3D6C-4D00-8322-7275C5055AF5}" type="slidenum">
              <a:rPr lang="en-US" smtClean="0"/>
              <a:pPr/>
              <a:t>‹#›</a:t>
            </a:fld>
            <a:endParaRPr lang="en-US"/>
          </a:p>
        </p:txBody>
      </p:sp>
    </p:spTree>
    <p:extLst>
      <p:ext uri="{BB962C8B-B14F-4D97-AF65-F5344CB8AC3E}">
        <p14:creationId xmlns:p14="http://schemas.microsoft.com/office/powerpoint/2010/main" val="18999345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EFCC0-9699-482C-BE68-0F5ECCD49B47}" type="datetimeFigureOut">
              <a:rPr lang="en-US" smtClean="0"/>
              <a:pPr/>
              <a:t>11/27/2018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D2F9A-3D6C-4D00-8322-7275C5055AF5}" type="slidenum">
              <a:rPr lang="en-US" smtClean="0"/>
              <a:pPr/>
              <a:t>‹#›</a:t>
            </a:fld>
            <a:endParaRPr lang="en-US"/>
          </a:p>
        </p:txBody>
      </p:sp>
    </p:spTree>
    <p:extLst>
      <p:ext uri="{BB962C8B-B14F-4D97-AF65-F5344CB8AC3E}">
        <p14:creationId xmlns:p14="http://schemas.microsoft.com/office/powerpoint/2010/main" val="352181892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8.jpe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microsoft.com/office/2007/relationships/hdphoto" Target="../media/hdphoto8.wdp"/><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2.jpeg"/><Relationship Id="rId5" Type="http://schemas.microsoft.com/office/2007/relationships/hdphoto" Target="../media/hdphoto7.wdp"/><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microsoft.com/office/2007/relationships/hdphoto" Target="../media/hdphoto10.wdp"/><Relationship Id="rId5" Type="http://schemas.openxmlformats.org/officeDocument/2006/relationships/image" Target="../media/image14.jpeg"/><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microsoft.com/office/2007/relationships/hdphoto" Target="../media/hdphoto12.wdp"/><Relationship Id="rId5" Type="http://schemas.openxmlformats.org/officeDocument/2006/relationships/image" Target="../media/image16.jpeg"/><Relationship Id="rId4" Type="http://schemas.microsoft.com/office/2007/relationships/hdphoto" Target="../media/hdphoto11.wdp"/></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microsoft.com/office/2007/relationships/hdphoto" Target="../media/hdphoto13.wdp"/></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microsoft.com/office/2007/relationships/hdphoto" Target="../media/hdphoto15.wdp"/><Relationship Id="rId5" Type="http://schemas.openxmlformats.org/officeDocument/2006/relationships/image" Target="../media/image19.jpeg"/><Relationship Id="rId4" Type="http://schemas.microsoft.com/office/2007/relationships/hdphoto" Target="../media/hdphoto14.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1.jpeg"/><Relationship Id="rId4" Type="http://schemas.microsoft.com/office/2007/relationships/hdphoto" Target="../media/hdphoto16.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18.wdp"/><Relationship Id="rId5" Type="http://schemas.openxmlformats.org/officeDocument/2006/relationships/image" Target="../media/image23.jpeg"/><Relationship Id="rId4" Type="http://schemas.microsoft.com/office/2007/relationships/hdphoto" Target="../media/hdphoto17.wdp"/></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microsoft.com/office/2007/relationships/hdphoto" Target="../media/hdphoto20.wdp"/><Relationship Id="rId5" Type="http://schemas.openxmlformats.org/officeDocument/2006/relationships/image" Target="../media/image26.jpeg"/><Relationship Id="rId4" Type="http://schemas.microsoft.com/office/2007/relationships/hdphoto" Target="../media/hdphoto19.wdp"/></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jpe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microsoft.com/office/2007/relationships/hdphoto" Target="../media/hdphoto22.wdp"/><Relationship Id="rId5" Type="http://schemas.openxmlformats.org/officeDocument/2006/relationships/image" Target="../media/image28.jpeg"/><Relationship Id="rId4" Type="http://schemas.microsoft.com/office/2007/relationships/hdphoto" Target="../media/hdphoto21.wdp"/></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microsoft.com/office/2007/relationships/hdphoto" Target="../media/hdphoto23.wdp"/></Relationships>
</file>

<file path=ppt/slides/_rels/slide24.xml.rels><?xml version="1.0" encoding="UTF-8" standalone="yes"?>
<Relationships xmlns="http://schemas.openxmlformats.org/package/2006/relationships"><Relationship Id="rId8" Type="http://schemas.microsoft.com/office/2007/relationships/hdphoto" Target="../media/hdphoto26.wdp"/><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microsoft.com/office/2007/relationships/hdphoto" Target="../media/hdphoto25.wdp"/><Relationship Id="rId5" Type="http://schemas.openxmlformats.org/officeDocument/2006/relationships/image" Target="../media/image33.jpeg"/><Relationship Id="rId10" Type="http://schemas.microsoft.com/office/2007/relationships/hdphoto" Target="../media/hdphoto27.wdp"/><Relationship Id="rId4" Type="http://schemas.microsoft.com/office/2007/relationships/hdphoto" Target="../media/hdphoto24.wdp"/><Relationship Id="rId9"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jpeg"/><Relationship Id="rId5" Type="http://schemas.microsoft.com/office/2007/relationships/hdphoto" Target="../media/hdphoto3.wdp"/><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48201"/>
            <a:ext cx="9144000" cy="2209799"/>
          </a:xfrm>
          <a:solidFill>
            <a:schemeClr val="bg1">
              <a:lumMod val="85000"/>
            </a:schemeClr>
          </a:solidFill>
        </p:spPr>
        <p:txBody>
          <a:bodyPr>
            <a:noAutofit/>
          </a:bodyPr>
          <a:lstStyle/>
          <a:p>
            <a:pPr algn="l"/>
            <a:r>
              <a:rPr lang="en-US" sz="4400" dirty="0" smtClean="0">
                <a:solidFill>
                  <a:schemeClr val="tx1">
                    <a:lumMod val="85000"/>
                    <a:lumOff val="15000"/>
                  </a:schemeClr>
                </a:solidFill>
              </a:rPr>
              <a:t>Matting and framing two dimensional documents and graphic works on paper</a:t>
            </a:r>
            <a:endParaRPr lang="en-US" sz="4400" dirty="0">
              <a:solidFill>
                <a:schemeClr val="tx1">
                  <a:lumMod val="85000"/>
                  <a:lumOff val="15000"/>
                </a:schemeClr>
              </a:solidFill>
            </a:endParaRPr>
          </a:p>
        </p:txBody>
      </p:sp>
      <p:sp>
        <p:nvSpPr>
          <p:cNvPr id="9" name="Text Placeholder 8"/>
          <p:cNvSpPr>
            <a:spLocks noGrp="1"/>
          </p:cNvSpPr>
          <p:nvPr>
            <p:ph type="body" idx="1"/>
          </p:nvPr>
        </p:nvSpPr>
        <p:spPr>
          <a:xfrm>
            <a:off x="722313" y="-381000"/>
            <a:ext cx="7772400" cy="228600"/>
          </a:xfrm>
        </p:spPr>
        <p:txBody>
          <a:bodyPr>
            <a:normAutofit fontScale="55000" lnSpcReduction="20000"/>
          </a:bodyPr>
          <a:lstStyle/>
          <a:p>
            <a:endParaRPr lang="en-US" dirty="0"/>
          </a:p>
        </p:txBody>
      </p:sp>
      <p:sp>
        <p:nvSpPr>
          <p:cNvPr id="10" name="TextBox 9"/>
          <p:cNvSpPr txBox="1"/>
          <p:nvPr/>
        </p:nvSpPr>
        <p:spPr>
          <a:xfrm>
            <a:off x="5357336" y="0"/>
            <a:ext cx="738664" cy="4604512"/>
          </a:xfrm>
          <a:prstGeom prst="rect">
            <a:avLst/>
          </a:prstGeom>
          <a:noFill/>
        </p:spPr>
        <p:txBody>
          <a:bodyPr vert="vert" wrap="square" rtlCol="0">
            <a:spAutoFit/>
          </a:bodyPr>
          <a:lstStyle/>
          <a:p>
            <a:r>
              <a:rPr lang="en-US" i="1" dirty="0" smtClean="0">
                <a:solidFill>
                  <a:schemeClr val="bg2">
                    <a:lumMod val="25000"/>
                  </a:schemeClr>
                </a:solidFill>
              </a:rPr>
              <a:t>Black and White Ph</a:t>
            </a:r>
            <a:r>
              <a:rPr lang="en-US" i="1" dirty="0" smtClean="0">
                <a:gradFill>
                  <a:gsLst>
                    <a:gs pos="0">
                      <a:schemeClr val="accent2">
                        <a:lumMod val="75000"/>
                      </a:schemeClr>
                    </a:gs>
                    <a:gs pos="50000">
                      <a:schemeClr val="accent1">
                        <a:tint val="44500"/>
                        <a:satMod val="160000"/>
                      </a:schemeClr>
                    </a:gs>
                    <a:gs pos="100000">
                      <a:schemeClr val="accent1">
                        <a:tint val="23500"/>
                        <a:satMod val="160000"/>
                      </a:schemeClr>
                    </a:gs>
                  </a:gsLst>
                  <a:lin ang="5400000" scaled="0"/>
                </a:gradFill>
              </a:rPr>
              <a:t>o</a:t>
            </a:r>
            <a:r>
              <a:rPr lang="en-US" i="1" dirty="0" smtClean="0">
                <a:solidFill>
                  <a:schemeClr val="bg2">
                    <a:lumMod val="25000"/>
                  </a:schemeClr>
                </a:solidFill>
              </a:rPr>
              <a:t>tograph by Hélène </a:t>
            </a:r>
            <a:r>
              <a:rPr lang="en-US" i="1" dirty="0" err="1" smtClean="0">
                <a:solidFill>
                  <a:schemeClr val="bg2">
                    <a:lumMod val="25000"/>
                  </a:schemeClr>
                </a:solidFill>
              </a:rPr>
              <a:t>Binet</a:t>
            </a:r>
            <a:r>
              <a:rPr lang="en-US" i="1" dirty="0" smtClean="0">
                <a:solidFill>
                  <a:schemeClr val="bg2">
                    <a:lumMod val="25000"/>
                  </a:schemeClr>
                </a:solidFill>
              </a:rPr>
              <a:t>, Frances Loeb Library</a:t>
            </a:r>
            <a:endParaRPr lang="en-US" i="1" dirty="0">
              <a:solidFill>
                <a:schemeClr val="bg2">
                  <a:lumMod val="25000"/>
                </a:schemeClr>
              </a:solidFill>
            </a:endParaRPr>
          </a:p>
        </p:txBody>
      </p:sp>
      <p:sp>
        <p:nvSpPr>
          <p:cNvPr id="4" name="TextBox 3"/>
          <p:cNvSpPr txBox="1"/>
          <p:nvPr/>
        </p:nvSpPr>
        <p:spPr>
          <a:xfrm>
            <a:off x="0" y="3773269"/>
            <a:ext cx="3990201" cy="646331"/>
          </a:xfrm>
          <a:prstGeom prst="rect">
            <a:avLst/>
          </a:prstGeom>
          <a:noFill/>
        </p:spPr>
        <p:txBody>
          <a:bodyPr wrap="square" rtlCol="0">
            <a:spAutoFit/>
          </a:bodyPr>
          <a:lstStyle/>
          <a:p>
            <a:r>
              <a:rPr lang="en-US" dirty="0" smtClean="0"/>
              <a:t>IRINA GORSTEIN</a:t>
            </a:r>
          </a:p>
          <a:p>
            <a:r>
              <a:rPr lang="en-US" dirty="0" smtClean="0"/>
              <a:t>MAY 1, 2012</a:t>
            </a:r>
            <a:endParaRPr lang="en-US" dirty="0"/>
          </a:p>
        </p:txBody>
      </p:sp>
      <p:pic>
        <p:nvPicPr>
          <p:cNvPr id="1026" name="Picture 2" descr="C:\Users\igorstei\Pictures\2012_04_19\IMG_0967.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128" y="0"/>
            <a:ext cx="5342128" cy="46045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24600" y="3940314"/>
            <a:ext cx="2819400" cy="707886"/>
          </a:xfrm>
          <a:prstGeom prst="rect">
            <a:avLst/>
          </a:prstGeom>
          <a:noFill/>
        </p:spPr>
        <p:txBody>
          <a:bodyPr wrap="square" rtlCol="0">
            <a:spAutoFit/>
          </a:bodyPr>
          <a:lstStyle/>
          <a:p>
            <a:pPr algn="r"/>
            <a:r>
              <a:rPr lang="en-US" sz="2000" dirty="0" smtClean="0"/>
              <a:t>MAY 1, 2012</a:t>
            </a:r>
          </a:p>
          <a:p>
            <a:pPr algn="r"/>
            <a:r>
              <a:rPr lang="en-US" sz="2000" dirty="0" smtClean="0"/>
              <a:t>IRINA GORSTEIN</a:t>
            </a:r>
          </a:p>
        </p:txBody>
      </p:sp>
      <p:sp>
        <p:nvSpPr>
          <p:cNvPr id="6" name="Rectangle 5"/>
          <p:cNvSpPr/>
          <p:nvPr/>
        </p:nvSpPr>
        <p:spPr>
          <a:xfrm>
            <a:off x="6096000" y="0"/>
            <a:ext cx="762000" cy="4604512"/>
          </a:xfrm>
          <a:prstGeom prst="rect">
            <a:avLst/>
          </a:prstGeom>
          <a:gradFill>
            <a:gsLst>
              <a:gs pos="0">
                <a:schemeClr val="accent2">
                  <a:lumMod val="75000"/>
                </a:schemeClr>
              </a:gs>
              <a:gs pos="50000">
                <a:schemeClr val="accent1">
                  <a:tint val="44500"/>
                  <a:satMod val="160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3579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0070C0"/>
              </a:gs>
              <a:gs pos="50000">
                <a:schemeClr val="accent1">
                  <a:tint val="44500"/>
                  <a:satMod val="160000"/>
                </a:schemeClr>
              </a:gs>
              <a:gs pos="100000">
                <a:schemeClr val="accent1">
                  <a:tint val="23500"/>
                  <a:satMod val="160000"/>
                </a:schemeClr>
              </a:gs>
            </a:gsLst>
            <a:lin ang="5400000" scaled="0"/>
          </a:gradFill>
        </p:spPr>
        <p:txBody>
          <a:bodyPr anchor="b" anchorCtr="0">
            <a:normAutofit fontScale="90000"/>
          </a:bodyPr>
          <a:lstStyle/>
          <a:p>
            <a:pPr algn="l"/>
            <a:r>
              <a:rPr lang="en-US" b="1" dirty="0" smtClean="0"/>
              <a:t/>
            </a:r>
            <a:br>
              <a:rPr lang="en-US" b="1" dirty="0" smtClean="0"/>
            </a:br>
            <a:r>
              <a:rPr lang="en-US" b="1" dirty="0" smtClean="0"/>
              <a:t>PAPER STRIPS</a:t>
            </a:r>
            <a:endParaRPr lang="en-US" b="1" dirty="0"/>
          </a:p>
        </p:txBody>
      </p:sp>
      <p:pic>
        <p:nvPicPr>
          <p:cNvPr id="8" name="Content Placeholder 7"/>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334000" y="2057400"/>
            <a:ext cx="2439785" cy="1828800"/>
          </a:xfrm>
        </p:spPr>
      </p:pic>
      <p:sp>
        <p:nvSpPr>
          <p:cNvPr id="5" name="Rectangle 4"/>
          <p:cNvSpPr/>
          <p:nvPr/>
        </p:nvSpPr>
        <p:spPr>
          <a:xfrm>
            <a:off x="0" y="6389916"/>
            <a:ext cx="9144000" cy="45719"/>
          </a:xfrm>
          <a:prstGeom prst="rect">
            <a:avLst/>
          </a:prstGeom>
          <a:gradFill flip="none" rotWithShape="1">
            <a:gsLst>
              <a:gs pos="0">
                <a:srgbClr val="0070C0"/>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6248400" y="4191000"/>
            <a:ext cx="2438400" cy="1828800"/>
          </a:xfrm>
          <a:prstGeom prst="rect">
            <a:avLst/>
          </a:prstGeom>
        </p:spPr>
      </p:pic>
      <p:sp>
        <p:nvSpPr>
          <p:cNvPr id="3" name="Content Placeholder 2"/>
          <p:cNvSpPr>
            <a:spLocks noGrp="1"/>
          </p:cNvSpPr>
          <p:nvPr>
            <p:ph sz="half"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1600200"/>
            <a:ext cx="4787477" cy="441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62000" y="5791200"/>
            <a:ext cx="609600" cy="224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1578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0070C0"/>
              </a:gs>
              <a:gs pos="50000">
                <a:schemeClr val="accent1">
                  <a:tint val="44500"/>
                  <a:satMod val="160000"/>
                </a:schemeClr>
              </a:gs>
              <a:gs pos="100000">
                <a:schemeClr val="accent1">
                  <a:tint val="23500"/>
                  <a:satMod val="160000"/>
                </a:schemeClr>
              </a:gs>
            </a:gsLst>
            <a:lin ang="5400000" scaled="0"/>
          </a:gradFill>
        </p:spPr>
        <p:txBody>
          <a:bodyPr anchor="b" anchorCtr="0">
            <a:normAutofit fontScale="90000"/>
          </a:bodyPr>
          <a:lstStyle/>
          <a:p>
            <a:pPr algn="l"/>
            <a:r>
              <a:rPr lang="en-US" b="1" dirty="0" smtClean="0"/>
              <a:t/>
            </a:r>
            <a:br>
              <a:rPr lang="en-US" b="1" dirty="0" smtClean="0"/>
            </a:br>
            <a:r>
              <a:rPr lang="en-US" b="1" dirty="0" smtClean="0"/>
              <a:t>PAPER CRADLE</a:t>
            </a:r>
            <a:endParaRPr lang="en-US" b="1"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699418"/>
            <a:ext cx="3002547" cy="4525963"/>
          </a:xfrm>
        </p:spPr>
      </p:pic>
      <p:pic>
        <p:nvPicPr>
          <p:cNvPr id="8" name="Content Placeholder 7"/>
          <p:cNvPicPr>
            <a:picLocks noGrp="1" noChangeAspect="1"/>
          </p:cNvPicPr>
          <p:nvPr>
            <p:ph sz="half" idx="2"/>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4724400" y="1905000"/>
            <a:ext cx="2439785" cy="1828800"/>
          </a:xfrm>
        </p:spPr>
      </p:pic>
      <p:sp>
        <p:nvSpPr>
          <p:cNvPr id="5" name="Rectangle 4"/>
          <p:cNvSpPr/>
          <p:nvPr/>
        </p:nvSpPr>
        <p:spPr>
          <a:xfrm>
            <a:off x="0" y="6389916"/>
            <a:ext cx="9144000" cy="45719"/>
          </a:xfrm>
          <a:prstGeom prst="rect">
            <a:avLst/>
          </a:prstGeom>
          <a:gradFill flip="none" rotWithShape="1">
            <a:gsLst>
              <a:gs pos="0">
                <a:srgbClr val="0070C0"/>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6172200" y="4038600"/>
            <a:ext cx="2438400" cy="1828800"/>
          </a:xfrm>
          <a:prstGeom prst="rect">
            <a:avLst/>
          </a:prstGeom>
        </p:spPr>
      </p:pic>
    </p:spTree>
    <p:extLst>
      <p:ext uri="{BB962C8B-B14F-4D97-AF65-F5344CB8AC3E}">
        <p14:creationId xmlns:p14="http://schemas.microsoft.com/office/powerpoint/2010/main" val="36648843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gradFill>
            <a:gsLst>
              <a:gs pos="0">
                <a:srgbClr val="0070C0"/>
              </a:gs>
              <a:gs pos="50000">
                <a:schemeClr val="accent1">
                  <a:tint val="44500"/>
                  <a:satMod val="160000"/>
                </a:schemeClr>
              </a:gs>
              <a:gs pos="100000">
                <a:schemeClr val="accent1">
                  <a:tint val="23500"/>
                  <a:satMod val="160000"/>
                </a:schemeClr>
              </a:gs>
            </a:gsLst>
            <a:lin ang="5400000" scaled="0"/>
          </a:gradFill>
        </p:spPr>
        <p:txBody>
          <a:bodyPr anchor="b" anchorCtr="0">
            <a:normAutofit fontScale="90000"/>
          </a:bodyPr>
          <a:lstStyle/>
          <a:p>
            <a:pPr algn="l"/>
            <a:r>
              <a:rPr lang="en-US" b="1" dirty="0" smtClean="0"/>
              <a:t/>
            </a:r>
            <a:br>
              <a:rPr lang="en-US" b="1" dirty="0" smtClean="0"/>
            </a:br>
            <a:r>
              <a:rPr lang="en-US" b="1" dirty="0" smtClean="0"/>
              <a:t>ADHESIVE</a:t>
            </a:r>
            <a:endParaRPr lang="en-US" b="1"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used when object cannot be over-matted and also when substrate material is overly heavy or flimsy</a:t>
            </a:r>
          </a:p>
          <a:p>
            <a:pPr marL="0" indent="0">
              <a:buNone/>
            </a:pPr>
            <a:r>
              <a:rPr lang="en-US" b="1" dirty="0" smtClean="0"/>
              <a:t>types</a:t>
            </a:r>
          </a:p>
          <a:p>
            <a:r>
              <a:rPr lang="en-US" dirty="0" smtClean="0"/>
              <a:t>hinges attached to the back of the object</a:t>
            </a:r>
          </a:p>
          <a:p>
            <a:r>
              <a:rPr lang="en-US" dirty="0" smtClean="0"/>
              <a:t>false margins attached to the back along the edges of the object (for oversize and heavy objects) </a:t>
            </a:r>
          </a:p>
          <a:p>
            <a:pPr marL="0" indent="0">
              <a:buNone/>
            </a:pPr>
            <a:r>
              <a:rPr lang="en-US" b="1" dirty="0" smtClean="0"/>
              <a:t>materials</a:t>
            </a:r>
          </a:p>
          <a:p>
            <a:r>
              <a:rPr lang="en-US" dirty="0" smtClean="0"/>
              <a:t>Japanese tissue or Korean paper: long fibered, neutral pH</a:t>
            </a:r>
          </a:p>
          <a:p>
            <a:r>
              <a:rPr lang="en-US" dirty="0" smtClean="0"/>
              <a:t>wheat starch paste: reversible water-soluble adhesive</a:t>
            </a:r>
          </a:p>
          <a:p>
            <a:endParaRPr lang="en-US" dirty="0"/>
          </a:p>
        </p:txBody>
      </p:sp>
      <p:sp>
        <p:nvSpPr>
          <p:cNvPr id="4" name="Rectangle 3"/>
          <p:cNvSpPr/>
          <p:nvPr/>
        </p:nvSpPr>
        <p:spPr>
          <a:xfrm>
            <a:off x="0" y="6389916"/>
            <a:ext cx="9144000" cy="45719"/>
          </a:xfrm>
          <a:prstGeom prst="rect">
            <a:avLst/>
          </a:prstGeom>
          <a:gradFill flip="none" rotWithShape="1">
            <a:gsLst>
              <a:gs pos="0">
                <a:srgbClr val="0070C0"/>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16877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gradFill>
            <a:gsLst>
              <a:gs pos="0">
                <a:srgbClr val="0070C0"/>
              </a:gs>
              <a:gs pos="50000">
                <a:schemeClr val="accent1">
                  <a:tint val="44500"/>
                  <a:satMod val="160000"/>
                </a:schemeClr>
              </a:gs>
              <a:gs pos="100000">
                <a:schemeClr val="accent1">
                  <a:tint val="23500"/>
                  <a:satMod val="160000"/>
                </a:schemeClr>
              </a:gs>
            </a:gsLst>
            <a:lin ang="5400000" scaled="0"/>
          </a:gradFill>
        </p:spPr>
        <p:txBody>
          <a:bodyPr>
            <a:noAutofit/>
          </a:bodyPr>
          <a:lstStyle/>
          <a:p>
            <a:pPr algn="l"/>
            <a:r>
              <a:rPr lang="en-US" sz="4000" b="1" dirty="0" smtClean="0"/>
              <a:t/>
            </a:r>
            <a:br>
              <a:rPr lang="en-US" sz="4000" b="1" dirty="0" smtClean="0"/>
            </a:br>
            <a:r>
              <a:rPr lang="en-US" sz="4000" b="1" dirty="0" smtClean="0"/>
              <a:t>HINGING WITH JAPANESE TISSUE</a:t>
            </a:r>
            <a:endParaRPr lang="en-US" sz="4000" b="1" dirty="0"/>
          </a:p>
        </p:txBody>
      </p:sp>
      <p:pic>
        <p:nvPicPr>
          <p:cNvPr id="7" name="Content Placeholder 6"/>
          <p:cNvPicPr>
            <a:picLocks noGrp="1" noChangeAspect="1"/>
          </p:cNvPicPr>
          <p:nvPr>
            <p:ph sz="half" idx="1"/>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342894" y="3886200"/>
            <a:ext cx="2219706" cy="1947672"/>
          </a:xfrm>
        </p:spPr>
      </p:pic>
      <p:pic>
        <p:nvPicPr>
          <p:cNvPr id="8" name="Content Placeholder 7"/>
          <p:cNvPicPr>
            <a:picLocks noGrp="1" noChangeAspect="1"/>
          </p:cNvPicPr>
          <p:nvPr>
            <p:ph sz="half" idx="2"/>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5943600" y="2514600"/>
            <a:ext cx="2849603" cy="3624349"/>
          </a:xfrm>
        </p:spPr>
      </p:pic>
      <p:sp>
        <p:nvSpPr>
          <p:cNvPr id="9" name="Rectangle 8"/>
          <p:cNvSpPr/>
          <p:nvPr/>
        </p:nvSpPr>
        <p:spPr>
          <a:xfrm>
            <a:off x="0" y="6389916"/>
            <a:ext cx="9144000" cy="45719"/>
          </a:xfrm>
          <a:prstGeom prst="rect">
            <a:avLst/>
          </a:prstGeom>
          <a:gradFill flip="none" rotWithShape="1">
            <a:gsLst>
              <a:gs pos="0">
                <a:srgbClr val="0070C0"/>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566574" y="2514600"/>
            <a:ext cx="377026" cy="3657600"/>
          </a:xfrm>
          <a:prstGeom prst="rect">
            <a:avLst/>
          </a:prstGeom>
          <a:noFill/>
        </p:spPr>
        <p:txBody>
          <a:bodyPr vert="vert" wrap="square" rtlCol="0">
            <a:spAutoFit/>
          </a:bodyPr>
          <a:lstStyle/>
          <a:p>
            <a:r>
              <a:rPr lang="en-US" sz="1250" i="1" dirty="0" smtClean="0"/>
              <a:t>Aquarelle  by </a:t>
            </a:r>
            <a:r>
              <a:rPr lang="en-US" sz="1250" i="1" dirty="0" err="1" smtClean="0"/>
              <a:t>Valentin</a:t>
            </a:r>
            <a:r>
              <a:rPr lang="en-US" sz="1250" i="1" dirty="0" smtClean="0"/>
              <a:t> </a:t>
            </a:r>
            <a:r>
              <a:rPr lang="en-US" sz="1250" i="1" dirty="0" err="1" smtClean="0"/>
              <a:t>Serov</a:t>
            </a:r>
            <a:r>
              <a:rPr lang="en-US" sz="1250" i="1" dirty="0" smtClean="0"/>
              <a:t>, Collection of Irina Gorstein</a:t>
            </a:r>
            <a:endParaRPr lang="en-US" sz="1250" i="1" dirty="0"/>
          </a:p>
        </p:txBody>
      </p:sp>
      <p:sp>
        <p:nvSpPr>
          <p:cNvPr id="5" name="Rectangle 4"/>
          <p:cNvSpPr/>
          <p:nvPr/>
        </p:nvSpPr>
        <p:spPr>
          <a:xfrm>
            <a:off x="457200" y="1600200"/>
            <a:ext cx="5117068" cy="4708981"/>
          </a:xfrm>
          <a:prstGeom prst="rect">
            <a:avLst/>
          </a:prstGeom>
        </p:spPr>
        <p:txBody>
          <a:bodyPr wrap="square">
            <a:spAutoFit/>
          </a:bodyPr>
          <a:lstStyle/>
          <a:p>
            <a:pPr marL="285750" indent="-285750">
              <a:buFont typeface="Arial" pitchFamily="34" charset="0"/>
              <a:buChar char="•"/>
            </a:pPr>
            <a:r>
              <a:rPr lang="en-US" sz="2000" dirty="0"/>
              <a:t>application of hinges should only be performed by a conservator or an experienced </a:t>
            </a:r>
            <a:r>
              <a:rPr lang="en-US" sz="2000" dirty="0" smtClean="0"/>
              <a:t>technician</a:t>
            </a:r>
          </a:p>
          <a:p>
            <a:pPr marL="285750" indent="-285750">
              <a:buFont typeface="Arial" pitchFamily="34" charset="0"/>
              <a:buChar char="•"/>
            </a:pPr>
            <a:r>
              <a:rPr lang="en-US" sz="2000" dirty="0"/>
              <a:t>in most cases it’s better not to extend hinge more than ¼” in from the edge of the </a:t>
            </a:r>
            <a:r>
              <a:rPr lang="en-US" sz="2000" dirty="0" smtClean="0"/>
              <a:t>object</a:t>
            </a:r>
          </a:p>
          <a:p>
            <a:pPr marL="285750" indent="-285750">
              <a:buFont typeface="Arial" pitchFamily="34" charset="0"/>
              <a:buChar char="•"/>
            </a:pPr>
            <a:r>
              <a:rPr lang="en-US" sz="2000" dirty="0"/>
              <a:t>the width of the hinges should be proportional to </a:t>
            </a:r>
            <a:r>
              <a:rPr lang="en-US" sz="2000" dirty="0" smtClean="0"/>
              <a:t>the </a:t>
            </a:r>
            <a:r>
              <a:rPr lang="en-US" sz="2000" dirty="0"/>
              <a:t>size of the object</a:t>
            </a:r>
          </a:p>
          <a:p>
            <a:pPr marL="285750" indent="-285750">
              <a:buFont typeface="Arial" pitchFamily="34" charset="0"/>
              <a:buChar char="•"/>
            </a:pPr>
            <a:r>
              <a:rPr lang="en-US" sz="2000" dirty="0" smtClean="0"/>
              <a:t>placing </a:t>
            </a:r>
            <a:r>
              <a:rPr lang="en-US" sz="2000" dirty="0"/>
              <a:t>the </a:t>
            </a:r>
            <a:r>
              <a:rPr lang="en-US" sz="2000" dirty="0" smtClean="0"/>
              <a:t>hinges</a:t>
            </a:r>
          </a:p>
          <a:p>
            <a:r>
              <a:rPr lang="en-US" sz="2000" dirty="0" smtClean="0"/>
              <a:t>     across </a:t>
            </a:r>
            <a:r>
              <a:rPr lang="en-US" sz="2000" dirty="0"/>
              <a:t>the top </a:t>
            </a:r>
            <a:r>
              <a:rPr lang="en-US" sz="2000" dirty="0" smtClean="0"/>
              <a:t>edge</a:t>
            </a:r>
            <a:endParaRPr lang="en-US" sz="2000" dirty="0"/>
          </a:p>
          <a:p>
            <a:r>
              <a:rPr lang="en-US" sz="2000" dirty="0" smtClean="0"/>
              <a:t>     </a:t>
            </a:r>
            <a:r>
              <a:rPr lang="en-US" sz="2000" dirty="0"/>
              <a:t>of the </a:t>
            </a:r>
            <a:r>
              <a:rPr lang="en-US" sz="2000" dirty="0" smtClean="0"/>
              <a:t>object is enough</a:t>
            </a:r>
          </a:p>
          <a:p>
            <a:r>
              <a:rPr lang="en-US" sz="2000" dirty="0" smtClean="0"/>
              <a:t>     in </a:t>
            </a:r>
            <a:r>
              <a:rPr lang="en-US" sz="2000" dirty="0"/>
              <a:t>most </a:t>
            </a:r>
            <a:r>
              <a:rPr lang="en-US" sz="2000" dirty="0" smtClean="0"/>
              <a:t>cases</a:t>
            </a:r>
          </a:p>
          <a:p>
            <a:pPr marL="285750" indent="-285750">
              <a:buFont typeface="Arial" pitchFamily="34" charset="0"/>
              <a:buChar char="•"/>
            </a:pPr>
            <a:r>
              <a:rPr lang="en-US" sz="2000" dirty="0" smtClean="0"/>
              <a:t>adding side hinges is </a:t>
            </a:r>
          </a:p>
          <a:p>
            <a:r>
              <a:rPr lang="en-US" sz="2000" dirty="0"/>
              <a:t> </a:t>
            </a:r>
            <a:r>
              <a:rPr lang="en-US" sz="2000" dirty="0" smtClean="0"/>
              <a:t>    a good idea when the </a:t>
            </a:r>
          </a:p>
          <a:p>
            <a:r>
              <a:rPr lang="en-US" sz="2000" dirty="0" smtClean="0"/>
              <a:t>     whole object is exposed</a:t>
            </a:r>
          </a:p>
          <a:p>
            <a:r>
              <a:rPr lang="en-US" sz="2000" dirty="0"/>
              <a:t> </a:t>
            </a:r>
            <a:r>
              <a:rPr lang="en-US" sz="2000" dirty="0" smtClean="0"/>
              <a:t>    with no overlapping window mat</a:t>
            </a:r>
            <a:endParaRPr lang="en-US" sz="2000" dirty="0"/>
          </a:p>
        </p:txBody>
      </p:sp>
    </p:spTree>
    <p:extLst>
      <p:ext uri="{BB962C8B-B14F-4D97-AF65-F5344CB8AC3E}">
        <p14:creationId xmlns:p14="http://schemas.microsoft.com/office/powerpoint/2010/main" val="13789460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406900"/>
            <a:ext cx="9144000" cy="1362075"/>
          </a:xfrm>
          <a:gradFill>
            <a:gsLst>
              <a:gs pos="0">
                <a:srgbClr val="C00000"/>
              </a:gs>
              <a:gs pos="50000">
                <a:schemeClr val="accent1">
                  <a:tint val="44500"/>
                  <a:satMod val="160000"/>
                </a:schemeClr>
              </a:gs>
              <a:gs pos="100000">
                <a:schemeClr val="accent1">
                  <a:tint val="23500"/>
                  <a:satMod val="160000"/>
                </a:schemeClr>
              </a:gs>
            </a:gsLst>
            <a:lin ang="5400000" scaled="0"/>
          </a:gradFill>
        </p:spPr>
        <p:txBody>
          <a:bodyPr/>
          <a:lstStyle/>
          <a:p>
            <a:pPr algn="l"/>
            <a:r>
              <a:rPr lang="en-US" dirty="0" smtClean="0">
                <a:solidFill>
                  <a:schemeClr val="bg1"/>
                </a:solidFill>
              </a:rPr>
              <a:t>Matting methods</a:t>
            </a:r>
            <a:endParaRPr lang="en-US" dirty="0">
              <a:solidFill>
                <a:schemeClr val="bg1"/>
              </a:solidFill>
            </a:endParaRP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2155548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3050"/>
            <a:ext cx="5105400" cy="1162050"/>
          </a:xfrm>
          <a:gradFill>
            <a:gsLst>
              <a:gs pos="0">
                <a:srgbClr val="C00000"/>
              </a:gs>
              <a:gs pos="50000">
                <a:schemeClr val="accent1">
                  <a:tint val="44500"/>
                  <a:satMod val="160000"/>
                </a:schemeClr>
              </a:gs>
              <a:gs pos="100000">
                <a:schemeClr val="accent1">
                  <a:tint val="23500"/>
                  <a:satMod val="160000"/>
                </a:schemeClr>
              </a:gs>
            </a:gsLst>
            <a:lin ang="5400000" scaled="0"/>
          </a:gradFill>
        </p:spPr>
        <p:txBody>
          <a:bodyPr>
            <a:noAutofit/>
          </a:bodyPr>
          <a:lstStyle/>
          <a:p>
            <a:pPr algn="l"/>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OVERLAPPING WINDOW MATS</a:t>
            </a:r>
            <a:endParaRPr lang="en-US" sz="3200" dirty="0"/>
          </a:p>
        </p:txBody>
      </p:sp>
      <p:sp>
        <p:nvSpPr>
          <p:cNvPr id="4" name="Content Placeholder 3"/>
          <p:cNvSpPr>
            <a:spLocks noGrp="1"/>
          </p:cNvSpPr>
          <p:nvPr>
            <p:ph idx="1"/>
          </p:nvPr>
        </p:nvSpPr>
        <p:spPr>
          <a:xfrm>
            <a:off x="457202" y="1447802"/>
            <a:ext cx="5111751" cy="4710113"/>
          </a:xfrm>
        </p:spPr>
        <p:txBody>
          <a:bodyPr>
            <a:normAutofit/>
          </a:bodyPr>
          <a:lstStyle/>
          <a:p>
            <a:pPr marL="0" indent="0">
              <a:buNone/>
            </a:pPr>
            <a:r>
              <a:rPr lang="en-US" sz="2800" dirty="0" smtClean="0"/>
              <a:t>used when edges of the object can be obscured with over- matting</a:t>
            </a:r>
          </a:p>
          <a:p>
            <a:pPr marL="0" indent="0">
              <a:buNone/>
            </a:pPr>
            <a:r>
              <a:rPr lang="en-US" sz="2800" b="1" dirty="0" smtClean="0"/>
              <a:t>materials</a:t>
            </a:r>
          </a:p>
          <a:p>
            <a:r>
              <a:rPr lang="en-US" sz="2800" dirty="0" smtClean="0"/>
              <a:t>museum board: should be 100% rag or high alpha cellulose pulp and should pass PAT </a:t>
            </a:r>
          </a:p>
          <a:p>
            <a:r>
              <a:rPr lang="en-US" sz="2800" dirty="0" smtClean="0"/>
              <a:t>pre-gummed tapes: acid free carrier and neutral adhesive </a:t>
            </a:r>
            <a:endParaRPr lang="en-US" sz="2800" dirty="0"/>
          </a:p>
        </p:txBody>
      </p:sp>
      <p:sp>
        <p:nvSpPr>
          <p:cNvPr id="2" name="Text Placeholder 1"/>
          <p:cNvSpPr>
            <a:spLocks noGrp="1"/>
          </p:cNvSpPr>
          <p:nvPr>
            <p:ph type="body" sz="half" idx="2"/>
          </p:nvPr>
        </p:nvSpPr>
        <p:spPr>
          <a:xfrm>
            <a:off x="5791202" y="1447802"/>
            <a:ext cx="3008313" cy="4614863"/>
          </a:xfrm>
        </p:spPr>
        <p:txBody>
          <a:bodyPr/>
          <a:lstStyle/>
          <a:p>
            <a:endParaRPr lang="en-US" dirty="0"/>
          </a:p>
        </p:txBody>
      </p:sp>
      <p:sp>
        <p:nvSpPr>
          <p:cNvPr id="15" name="Rectangle 14"/>
          <p:cNvSpPr/>
          <p:nvPr/>
        </p:nvSpPr>
        <p:spPr>
          <a:xfrm>
            <a:off x="0" y="6389916"/>
            <a:ext cx="9144000" cy="45719"/>
          </a:xfrm>
          <a:prstGeom prst="rect">
            <a:avLst/>
          </a:prstGeom>
          <a:gradFill flip="none" rotWithShape="1">
            <a:gsLst>
              <a:gs pos="0">
                <a:srgbClr val="C00000"/>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791205" y="283031"/>
            <a:ext cx="2539663" cy="2950727"/>
          </a:xfrm>
          <a:prstGeom prst="rect">
            <a:avLst/>
          </a:prstGeom>
        </p:spPr>
      </p:pic>
      <p:pic>
        <p:nvPicPr>
          <p:cNvPr id="5" name="Picture 4"/>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5791203" y="3581401"/>
            <a:ext cx="3022923" cy="2401755"/>
          </a:xfrm>
          <a:prstGeom prst="rect">
            <a:avLst/>
          </a:prstGeom>
        </p:spPr>
      </p:pic>
      <p:sp>
        <p:nvSpPr>
          <p:cNvPr id="6" name="Rounded Rectangle 5"/>
          <p:cNvSpPr/>
          <p:nvPr/>
        </p:nvSpPr>
        <p:spPr>
          <a:xfrm>
            <a:off x="5867400" y="3886202"/>
            <a:ext cx="1371600" cy="8960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7913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3008313" cy="1162050"/>
          </a:xfrm>
          <a:gradFill>
            <a:gsLst>
              <a:gs pos="0">
                <a:srgbClr val="C00000"/>
              </a:gs>
              <a:gs pos="50000">
                <a:schemeClr val="accent1">
                  <a:tint val="44500"/>
                  <a:satMod val="160000"/>
                </a:schemeClr>
              </a:gs>
              <a:gs pos="100000">
                <a:schemeClr val="accent1">
                  <a:tint val="23500"/>
                  <a:satMod val="160000"/>
                </a:schemeClr>
              </a:gs>
            </a:gsLst>
            <a:lin ang="5400000" scaled="0"/>
          </a:gradFill>
        </p:spPr>
        <p:txBody>
          <a:bodyPr>
            <a:noAutofit/>
          </a:bodyPr>
          <a:lstStyle/>
          <a:p>
            <a:pPr algn="l"/>
            <a:r>
              <a:rPr lang="en-US" sz="3200" dirty="0" smtClean="0"/>
              <a:t>FLOAT MATTING</a:t>
            </a:r>
            <a:endParaRPr lang="en-US" sz="3200" dirty="0"/>
          </a:p>
        </p:txBody>
      </p:sp>
      <p:pic>
        <p:nvPicPr>
          <p:cNvPr id="9" name="Content Placeholder 8"/>
          <p:cNvPicPr>
            <a:picLocks noGrp="1" noChangeAspect="1"/>
          </p:cNvPicPr>
          <p:nvPr>
            <p:ph idx="1"/>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634317" y="319089"/>
            <a:ext cx="4993216" cy="5853113"/>
          </a:xfrm>
        </p:spPr>
      </p:pic>
      <p:sp>
        <p:nvSpPr>
          <p:cNvPr id="3" name="Content Placeholder 2"/>
          <p:cNvSpPr>
            <a:spLocks noGrp="1"/>
          </p:cNvSpPr>
          <p:nvPr>
            <p:ph type="body" sz="half" idx="2"/>
          </p:nvPr>
        </p:nvSpPr>
        <p:spPr>
          <a:xfrm>
            <a:off x="304802" y="1435102"/>
            <a:ext cx="3160713" cy="4691063"/>
          </a:xfrm>
        </p:spPr>
        <p:txBody>
          <a:bodyPr>
            <a:normAutofit/>
          </a:bodyPr>
          <a:lstStyle/>
          <a:p>
            <a:pPr algn="l"/>
            <a:r>
              <a:rPr lang="en-US" sz="2800" dirty="0" smtClean="0"/>
              <a:t>used when the object has to be displayed in its entirety</a:t>
            </a:r>
          </a:p>
        </p:txBody>
      </p:sp>
      <p:sp>
        <p:nvSpPr>
          <p:cNvPr id="10" name="Rectangle 9"/>
          <p:cNvSpPr/>
          <p:nvPr/>
        </p:nvSpPr>
        <p:spPr>
          <a:xfrm>
            <a:off x="0" y="6389916"/>
            <a:ext cx="9144000" cy="45719"/>
          </a:xfrm>
          <a:prstGeom prst="rect">
            <a:avLst/>
          </a:prstGeom>
          <a:gradFill flip="none" rotWithShape="1">
            <a:gsLst>
              <a:gs pos="0">
                <a:srgbClr val="C00000"/>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0093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61288"/>
          </a:xfrm>
          <a:gradFill>
            <a:gsLst>
              <a:gs pos="0">
                <a:srgbClr val="C00000"/>
              </a:gs>
              <a:gs pos="50000">
                <a:schemeClr val="accent1">
                  <a:tint val="44500"/>
                  <a:satMod val="160000"/>
                </a:schemeClr>
              </a:gs>
              <a:gs pos="100000">
                <a:schemeClr val="accent1">
                  <a:tint val="23500"/>
                  <a:satMod val="160000"/>
                </a:schemeClr>
              </a:gs>
            </a:gsLst>
            <a:lin ang="5400000" scaled="0"/>
          </a:gradFill>
        </p:spPr>
        <p:txBody>
          <a:bodyPr anchor="b" anchorCtr="0">
            <a:normAutofit fontScale="90000"/>
          </a:bodyPr>
          <a:lstStyle/>
          <a:p>
            <a:pPr algn="l"/>
            <a:r>
              <a:rPr lang="en-US" b="1" dirty="0" smtClean="0"/>
              <a:t/>
            </a:r>
            <a:br>
              <a:rPr lang="en-US" b="1" dirty="0" smtClean="0"/>
            </a:br>
            <a:r>
              <a:rPr lang="en-US" b="1" dirty="0" smtClean="0"/>
              <a:t>FLOATING THE OBJECT</a:t>
            </a:r>
            <a:endParaRPr lang="en-US" b="1" dirty="0"/>
          </a:p>
        </p:txBody>
      </p:sp>
      <p:pic>
        <p:nvPicPr>
          <p:cNvPr id="6" name="Content Placeholder 5"/>
          <p:cNvPicPr>
            <a:picLocks noGrp="1" noChangeAspect="1"/>
          </p:cNvPicPr>
          <p:nvPr>
            <p:ph sz="half" idx="1"/>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03516" y="1752600"/>
            <a:ext cx="4035829" cy="3265714"/>
          </a:xfrm>
        </p:spPr>
      </p:pic>
      <p:pic>
        <p:nvPicPr>
          <p:cNvPr id="7" name="Content Placeholder 6"/>
          <p:cNvPicPr>
            <a:picLocks noGrp="1" noChangeAspect="1"/>
          </p:cNvPicPr>
          <p:nvPr>
            <p:ph sz="half" idx="2"/>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4648200" y="1752600"/>
            <a:ext cx="4038600" cy="3311486"/>
          </a:xfrm>
        </p:spPr>
      </p:pic>
      <p:sp>
        <p:nvSpPr>
          <p:cNvPr id="10" name="Rectangle 9"/>
          <p:cNvSpPr/>
          <p:nvPr/>
        </p:nvSpPr>
        <p:spPr>
          <a:xfrm>
            <a:off x="0" y="6389916"/>
            <a:ext cx="9144000" cy="45719"/>
          </a:xfrm>
          <a:prstGeom prst="rect">
            <a:avLst/>
          </a:prstGeom>
          <a:gradFill flip="none" rotWithShape="1">
            <a:gsLst>
              <a:gs pos="0">
                <a:srgbClr val="C00000"/>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524000" y="1905000"/>
            <a:ext cx="2743200" cy="1600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172200" y="3810000"/>
            <a:ext cx="2286000" cy="1066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9561" y="5181600"/>
            <a:ext cx="8329157" cy="1015663"/>
          </a:xfrm>
          <a:prstGeom prst="rect">
            <a:avLst/>
          </a:prstGeom>
          <a:noFill/>
        </p:spPr>
        <p:txBody>
          <a:bodyPr wrap="square" rtlCol="0">
            <a:spAutoFit/>
          </a:bodyPr>
          <a:lstStyle/>
          <a:p>
            <a:r>
              <a:rPr lang="en-US" sz="2000" dirty="0" smtClean="0"/>
              <a:t>it’s always advisable to stay away from the corners when attaching the hinge for floating because, if the hinge is close to the edge, after the hinge with the crossbar are folded back, the crossbar will be visible </a:t>
            </a:r>
            <a:endParaRPr lang="en-US" sz="2000" dirty="0"/>
          </a:p>
        </p:txBody>
      </p:sp>
    </p:spTree>
    <p:extLst>
      <p:ext uri="{BB962C8B-B14F-4D97-AF65-F5344CB8AC3E}">
        <p14:creationId xmlns:p14="http://schemas.microsoft.com/office/powerpoint/2010/main" val="5607763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406900"/>
            <a:ext cx="9144000" cy="1362075"/>
          </a:xfrm>
          <a:gradFill>
            <a:gsLst>
              <a:gs pos="0">
                <a:schemeClr val="accent6">
                  <a:lumMod val="75000"/>
                </a:schemeClr>
              </a:gs>
              <a:gs pos="50000">
                <a:schemeClr val="accent1">
                  <a:tint val="44500"/>
                  <a:satMod val="160000"/>
                </a:schemeClr>
              </a:gs>
              <a:gs pos="100000">
                <a:schemeClr val="accent1">
                  <a:tint val="23500"/>
                  <a:satMod val="160000"/>
                </a:schemeClr>
              </a:gs>
            </a:gsLst>
            <a:lin ang="5400000" scaled="0"/>
          </a:gradFill>
        </p:spPr>
        <p:txBody>
          <a:bodyPr/>
          <a:lstStyle/>
          <a:p>
            <a:pPr algn="l"/>
            <a:r>
              <a:rPr lang="en-US" dirty="0" smtClean="0">
                <a:solidFill>
                  <a:schemeClr val="bg1"/>
                </a:solidFill>
              </a:rPr>
              <a:t>Framing</a:t>
            </a:r>
            <a:endParaRPr lang="en-US" dirty="0">
              <a:solidFill>
                <a:schemeClr val="bg1"/>
              </a:solidFill>
            </a:endParaRP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73529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6">
                  <a:lumMod val="75000"/>
                </a:schemeClr>
              </a:gs>
              <a:gs pos="50000">
                <a:schemeClr val="accent1">
                  <a:tint val="44500"/>
                  <a:satMod val="160000"/>
                </a:schemeClr>
              </a:gs>
              <a:gs pos="100000">
                <a:schemeClr val="accent1">
                  <a:tint val="23500"/>
                  <a:satMod val="160000"/>
                </a:schemeClr>
              </a:gs>
            </a:gsLst>
            <a:lin ang="5400000" scaled="0"/>
          </a:gradFill>
        </p:spPr>
        <p:txBody>
          <a:bodyPr anchor="b" anchorCtr="0">
            <a:normAutofit fontScale="90000"/>
          </a:bodyPr>
          <a:lstStyle/>
          <a:p>
            <a:pPr algn="l"/>
            <a:r>
              <a:rPr lang="en-US" b="1" dirty="0" smtClean="0"/>
              <a:t/>
            </a:r>
            <a:br>
              <a:rPr lang="en-US" b="1" dirty="0" smtClean="0"/>
            </a:br>
            <a:r>
              <a:rPr lang="en-US" b="1" dirty="0" smtClean="0"/>
              <a:t>GLAZING</a:t>
            </a:r>
            <a:endParaRPr lang="en-US" b="1" dirty="0"/>
          </a:p>
        </p:txBody>
      </p:sp>
      <p:pic>
        <p:nvPicPr>
          <p:cNvPr id="11" name="Content Placeholder 10"/>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181600" y="1600200"/>
            <a:ext cx="3500305" cy="2624328"/>
          </a:xfrm>
        </p:spPr>
      </p:pic>
      <p:sp>
        <p:nvSpPr>
          <p:cNvPr id="5" name="Rectangle 4"/>
          <p:cNvSpPr/>
          <p:nvPr/>
        </p:nvSpPr>
        <p:spPr>
          <a:xfrm>
            <a:off x="0" y="6389916"/>
            <a:ext cx="9144000" cy="45719"/>
          </a:xfrm>
          <a:prstGeom prst="rect">
            <a:avLst/>
          </a:prstGeom>
          <a:gradFill flip="none" rotWithShape="1">
            <a:gsLst>
              <a:gs pos="0">
                <a:schemeClr val="accent6">
                  <a:lumMod val="75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4419600"/>
            <a:ext cx="8229600" cy="1862048"/>
          </a:xfrm>
          <a:prstGeom prst="rect">
            <a:avLst/>
          </a:prstGeom>
          <a:noFill/>
        </p:spPr>
        <p:txBody>
          <a:bodyPr wrap="square" rtlCol="0">
            <a:spAutoFit/>
          </a:bodyPr>
          <a:lstStyle/>
          <a:p>
            <a:pPr marL="342900" indent="-342900">
              <a:buFont typeface="Arial" pitchFamily="34" charset="0"/>
              <a:buChar char="•"/>
            </a:pPr>
            <a:r>
              <a:rPr lang="en-US" sz="2300" dirty="0"/>
              <a:t>UV filtered acrylic glazing is generally preferred over </a:t>
            </a:r>
            <a:r>
              <a:rPr lang="en-US" sz="2300" dirty="0" smtClean="0"/>
              <a:t>glass</a:t>
            </a:r>
          </a:p>
          <a:p>
            <a:pPr marL="342900" indent="-342900">
              <a:buFont typeface="Arial" pitchFamily="34" charset="0"/>
              <a:buChar char="•"/>
            </a:pPr>
            <a:r>
              <a:rPr lang="en-US" sz="2300" dirty="0" smtClean="0"/>
              <a:t> </a:t>
            </a:r>
            <a:r>
              <a:rPr lang="en-US" sz="2300" dirty="0"/>
              <a:t>in many institutions glass glazing is forbidden for public </a:t>
            </a:r>
            <a:r>
              <a:rPr lang="en-US" sz="2300" dirty="0" smtClean="0"/>
              <a:t>display</a:t>
            </a:r>
          </a:p>
          <a:p>
            <a:pPr marL="342900" indent="-342900">
              <a:buFont typeface="Arial" pitchFamily="34" charset="0"/>
              <a:buChar char="•"/>
            </a:pPr>
            <a:r>
              <a:rPr lang="en-US" sz="2300" dirty="0" smtClean="0"/>
              <a:t> </a:t>
            </a:r>
            <a:r>
              <a:rPr lang="en-US" sz="2300" dirty="0"/>
              <a:t>Plexiglas is static and tends to </a:t>
            </a:r>
            <a:r>
              <a:rPr lang="en-US" sz="2300" dirty="0" smtClean="0"/>
              <a:t>warp</a:t>
            </a:r>
          </a:p>
          <a:p>
            <a:pPr marL="342900" indent="-342900">
              <a:buFont typeface="Arial" pitchFamily="34" charset="0"/>
              <a:buChar char="•"/>
            </a:pPr>
            <a:r>
              <a:rPr lang="en-US" sz="2300" dirty="0" smtClean="0"/>
              <a:t> </a:t>
            </a:r>
            <a:r>
              <a:rPr lang="en-US" sz="2300" dirty="0"/>
              <a:t>it should under no circumstances be put directly on top of object</a:t>
            </a:r>
          </a:p>
        </p:txBody>
      </p:sp>
      <p:pic>
        <p:nvPicPr>
          <p:cNvPr id="6" name="Content Placeholder 5"/>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457200" y="1600200"/>
            <a:ext cx="4318337" cy="2628360"/>
          </a:xfrm>
        </p:spPr>
      </p:pic>
    </p:spTree>
    <p:extLst>
      <p:ext uri="{BB962C8B-B14F-4D97-AF65-F5344CB8AC3E}">
        <p14:creationId xmlns:p14="http://schemas.microsoft.com/office/powerpoint/2010/main" val="6212572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08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6096000"/>
            <a:ext cx="9144000" cy="677108"/>
          </a:xfrm>
          <a:prstGeom prst="rect">
            <a:avLst/>
          </a:prstGeom>
        </p:spPr>
        <p:txBody>
          <a:bodyPr wrap="square">
            <a:spAutoFit/>
          </a:bodyPr>
          <a:lstStyle/>
          <a:p>
            <a:r>
              <a:rPr lang="en-US" sz="2000" i="1" dirty="0" smtClean="0"/>
              <a:t>Image by Justin Knight</a:t>
            </a:r>
          </a:p>
          <a:p>
            <a:endParaRPr lang="en-US" dirty="0"/>
          </a:p>
        </p:txBody>
      </p:sp>
    </p:spTree>
    <p:extLst>
      <p:ext uri="{BB962C8B-B14F-4D97-AF65-F5344CB8AC3E}">
        <p14:creationId xmlns:p14="http://schemas.microsoft.com/office/powerpoint/2010/main" val="39954230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gradFill>
            <a:gsLst>
              <a:gs pos="0">
                <a:schemeClr val="accent6">
                  <a:lumMod val="75000"/>
                </a:schemeClr>
              </a:gs>
              <a:gs pos="50000">
                <a:schemeClr val="accent1">
                  <a:tint val="44500"/>
                  <a:satMod val="160000"/>
                </a:schemeClr>
              </a:gs>
              <a:gs pos="100000">
                <a:schemeClr val="accent1">
                  <a:tint val="23500"/>
                  <a:satMod val="160000"/>
                </a:schemeClr>
              </a:gs>
            </a:gsLst>
            <a:lin ang="5400000" scaled="0"/>
          </a:gradFill>
        </p:spPr>
        <p:txBody>
          <a:bodyPr anchor="b" anchorCtr="0">
            <a:normAutofit fontScale="90000"/>
          </a:bodyPr>
          <a:lstStyle/>
          <a:p>
            <a:pPr algn="l"/>
            <a:r>
              <a:rPr lang="en-US" b="1" dirty="0" smtClean="0"/>
              <a:t/>
            </a:r>
            <a:br>
              <a:rPr lang="en-US" b="1" dirty="0" smtClean="0"/>
            </a:br>
            <a:r>
              <a:rPr lang="en-US" b="1" dirty="0" smtClean="0"/>
              <a:t>PLEXIGLAS CLEANING TOOLS</a:t>
            </a:r>
            <a:endParaRPr lang="en-US" b="1" dirty="0"/>
          </a:p>
        </p:txBody>
      </p:sp>
      <p:pic>
        <p:nvPicPr>
          <p:cNvPr id="7" name="Content Placeholder 6"/>
          <p:cNvPicPr>
            <a:picLocks noGrp="1" noChangeAspect="1"/>
          </p:cNvPicPr>
          <p:nvPr>
            <p:ph idx="1"/>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895600" y="1828800"/>
            <a:ext cx="3482409" cy="2944783"/>
          </a:xfrm>
        </p:spPr>
      </p:pic>
      <p:sp>
        <p:nvSpPr>
          <p:cNvPr id="9" name="Rectangle 8"/>
          <p:cNvSpPr/>
          <p:nvPr/>
        </p:nvSpPr>
        <p:spPr>
          <a:xfrm>
            <a:off x="0" y="6389916"/>
            <a:ext cx="9144000" cy="45719"/>
          </a:xfrm>
          <a:prstGeom prst="rect">
            <a:avLst/>
          </a:prstGeom>
          <a:gradFill flip="none" rotWithShape="1">
            <a:gsLst>
              <a:gs pos="0">
                <a:schemeClr val="accent6">
                  <a:lumMod val="75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6553200" y="1828800"/>
            <a:ext cx="2106946" cy="2944368"/>
          </a:xfrm>
          <a:prstGeom prst="rect">
            <a:avLst/>
          </a:prstGeom>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1828800"/>
            <a:ext cx="2438400" cy="2944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flipH="1" flipV="1">
            <a:off x="990600" y="3048000"/>
            <a:ext cx="1600200" cy="1143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14400" y="2895600"/>
            <a:ext cx="1600200" cy="1371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3400" y="5029200"/>
            <a:ext cx="8202946" cy="1200329"/>
          </a:xfrm>
          <a:prstGeom prst="rect">
            <a:avLst/>
          </a:prstGeom>
          <a:noFill/>
        </p:spPr>
        <p:txBody>
          <a:bodyPr wrap="square" rtlCol="0">
            <a:spAutoFit/>
          </a:bodyPr>
          <a:lstStyle/>
          <a:p>
            <a:r>
              <a:rPr lang="en-US" sz="2400" dirty="0" smtClean="0"/>
              <a:t>optically coated glazing shouldn’t be cleaned with ammonia-based cleaners like Windex because ammonia can dissolve UV coating</a:t>
            </a:r>
            <a:endParaRPr lang="en-US" sz="2400" dirty="0"/>
          </a:p>
        </p:txBody>
      </p:sp>
    </p:spTree>
    <p:extLst>
      <p:ext uri="{BB962C8B-B14F-4D97-AF65-F5344CB8AC3E}">
        <p14:creationId xmlns:p14="http://schemas.microsoft.com/office/powerpoint/2010/main" val="31353575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6">
                  <a:lumMod val="75000"/>
                </a:schemeClr>
              </a:gs>
              <a:gs pos="50000">
                <a:schemeClr val="accent1">
                  <a:tint val="44500"/>
                  <a:satMod val="160000"/>
                </a:schemeClr>
              </a:gs>
              <a:gs pos="100000">
                <a:schemeClr val="accent1">
                  <a:tint val="23500"/>
                  <a:satMod val="160000"/>
                </a:schemeClr>
              </a:gs>
            </a:gsLst>
            <a:lin ang="5400000" scaled="0"/>
          </a:gradFill>
        </p:spPr>
        <p:txBody>
          <a:bodyPr anchor="b" anchorCtr="0">
            <a:normAutofit/>
          </a:bodyPr>
          <a:lstStyle/>
          <a:p>
            <a:pPr algn="l"/>
            <a:r>
              <a:rPr lang="en-US" sz="4000" b="1" dirty="0"/>
              <a:t>M</a:t>
            </a:r>
            <a:r>
              <a:rPr lang="en-US" sz="4000" b="1" dirty="0" smtClean="0"/>
              <a:t>AKING A SEALED PACKAGE</a:t>
            </a:r>
            <a:endParaRPr lang="en-US" sz="4000" b="1" dirty="0"/>
          </a:p>
        </p:txBody>
      </p:sp>
      <p:pic>
        <p:nvPicPr>
          <p:cNvPr id="12" name="Content Placeholder 11"/>
          <p:cNvPicPr>
            <a:picLocks noGrp="1" noChangeAspect="1"/>
          </p:cNvPicPr>
          <p:nvPr>
            <p:ph sz="half" idx="1"/>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57200" y="2720756"/>
            <a:ext cx="4572000" cy="2613244"/>
          </a:xfrm>
        </p:spPr>
      </p:pic>
      <p:pic>
        <p:nvPicPr>
          <p:cNvPr id="3" name="Content Placeholder 2"/>
          <p:cNvPicPr>
            <a:picLocks noGrp="1" noChangeAspect="1"/>
          </p:cNvPicPr>
          <p:nvPr>
            <p:ph sz="half" idx="2"/>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5204600" y="2718816"/>
            <a:ext cx="3482200" cy="2615184"/>
          </a:xfrm>
        </p:spPr>
      </p:pic>
      <p:sp>
        <p:nvSpPr>
          <p:cNvPr id="10" name="Rectangle 9"/>
          <p:cNvSpPr/>
          <p:nvPr/>
        </p:nvSpPr>
        <p:spPr>
          <a:xfrm>
            <a:off x="0" y="6389916"/>
            <a:ext cx="9144000" cy="45719"/>
          </a:xfrm>
          <a:prstGeom prst="rect">
            <a:avLst/>
          </a:prstGeom>
          <a:gradFill flip="none" rotWithShape="1">
            <a:gsLst>
              <a:gs pos="0">
                <a:schemeClr val="accent6">
                  <a:lumMod val="75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1000" y="1762780"/>
            <a:ext cx="8190897" cy="615553"/>
          </a:xfrm>
          <a:prstGeom prst="rect">
            <a:avLst/>
          </a:prstGeom>
        </p:spPr>
        <p:txBody>
          <a:bodyPr wrap="none">
            <a:spAutoFit/>
          </a:bodyPr>
          <a:lstStyle/>
          <a:p>
            <a:r>
              <a:rPr lang="en-US" sz="3400" dirty="0" smtClean="0"/>
              <a:t>TEFLON TAPE WRAPPED AROUND THE EDGES</a:t>
            </a:r>
            <a:endParaRPr lang="en-US" sz="3400" dirty="0"/>
          </a:p>
        </p:txBody>
      </p:sp>
      <p:sp>
        <p:nvSpPr>
          <p:cNvPr id="4" name="TextBox 3"/>
          <p:cNvSpPr txBox="1"/>
          <p:nvPr/>
        </p:nvSpPr>
        <p:spPr>
          <a:xfrm>
            <a:off x="5181600" y="5334000"/>
            <a:ext cx="2974532" cy="400110"/>
          </a:xfrm>
          <a:prstGeom prst="rect">
            <a:avLst/>
          </a:prstGeom>
          <a:noFill/>
        </p:spPr>
        <p:txBody>
          <a:bodyPr wrap="none" rtlCol="0">
            <a:spAutoFit/>
          </a:bodyPr>
          <a:lstStyle/>
          <a:p>
            <a:r>
              <a:rPr lang="en-US" sz="2000" i="1" dirty="0" smtClean="0"/>
              <a:t>Image by </a:t>
            </a:r>
            <a:r>
              <a:rPr lang="en-US" sz="2000" i="1" dirty="0"/>
              <a:t>Joanna </a:t>
            </a:r>
            <a:r>
              <a:rPr lang="en-US" sz="2000" i="1" dirty="0" err="1"/>
              <a:t>Vouriotis</a:t>
            </a:r>
            <a:r>
              <a:rPr lang="en-US" sz="2000" i="1" dirty="0"/>
              <a:t> </a:t>
            </a:r>
          </a:p>
        </p:txBody>
      </p:sp>
    </p:spTree>
    <p:extLst>
      <p:ext uri="{BB962C8B-B14F-4D97-AF65-F5344CB8AC3E}">
        <p14:creationId xmlns:p14="http://schemas.microsoft.com/office/powerpoint/2010/main" val="2995646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278928" y="1159625"/>
            <a:ext cx="3026872" cy="2269375"/>
          </a:xfrm>
        </p:spPr>
      </p:pic>
      <p:pic>
        <p:nvPicPr>
          <p:cNvPr id="6" name="Content Placeholder 5"/>
          <p:cNvPicPr>
            <a:picLocks noGrp="1" noChangeAspect="1"/>
          </p:cNvPicPr>
          <p:nvPr>
            <p:ph sz="half" idx="2"/>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5638800" y="3750425"/>
            <a:ext cx="3026872" cy="2269375"/>
          </a:xfrm>
        </p:spPr>
      </p:pic>
      <p:sp>
        <p:nvSpPr>
          <p:cNvPr id="7" name="Rectangle 6"/>
          <p:cNvSpPr/>
          <p:nvPr/>
        </p:nvSpPr>
        <p:spPr>
          <a:xfrm>
            <a:off x="0" y="6389916"/>
            <a:ext cx="9144000" cy="45719"/>
          </a:xfrm>
          <a:prstGeom prst="rect">
            <a:avLst/>
          </a:prstGeom>
          <a:gradFill flip="none" rotWithShape="1">
            <a:gsLst>
              <a:gs pos="0">
                <a:schemeClr val="accent6">
                  <a:lumMod val="75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28600" y="381000"/>
            <a:ext cx="8229600" cy="1143000"/>
          </a:xfrm>
        </p:spPr>
        <p:txBody>
          <a:bodyPr anchor="t" anchorCtr="0">
            <a:normAutofit/>
          </a:bodyPr>
          <a:lstStyle/>
          <a:p>
            <a:pPr algn="l"/>
            <a:r>
              <a:rPr lang="en-US" sz="3600" dirty="0" smtClean="0"/>
              <a:t>SEALING PACKAGE WITH FRAMER’S TAPE II</a:t>
            </a:r>
            <a:endParaRPr lang="en-US" sz="3600" dirty="0"/>
          </a:p>
        </p:txBody>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110490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4600" y="3276600"/>
            <a:ext cx="27146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76800" y="1181100"/>
            <a:ext cx="430887" cy="2476500"/>
          </a:xfrm>
          <a:prstGeom prst="rect">
            <a:avLst/>
          </a:prstGeom>
          <a:noFill/>
        </p:spPr>
        <p:txBody>
          <a:bodyPr vert="vert" wrap="square" rtlCol="0">
            <a:spAutoFit/>
          </a:bodyPr>
          <a:lstStyle/>
          <a:p>
            <a:r>
              <a:rPr lang="en-US" sz="1600" i="1" dirty="0" smtClean="0"/>
              <a:t>Image by Joanna </a:t>
            </a:r>
            <a:r>
              <a:rPr lang="en-US" sz="1600" i="1" dirty="0" err="1"/>
              <a:t>Vouriotis</a:t>
            </a:r>
            <a:r>
              <a:rPr lang="en-US" sz="1600" i="1" dirty="0"/>
              <a:t> </a:t>
            </a:r>
          </a:p>
        </p:txBody>
      </p:sp>
      <p:sp>
        <p:nvSpPr>
          <p:cNvPr id="10" name="TextBox 9"/>
          <p:cNvSpPr txBox="1"/>
          <p:nvPr/>
        </p:nvSpPr>
        <p:spPr>
          <a:xfrm>
            <a:off x="5207913" y="3771900"/>
            <a:ext cx="430887" cy="2476500"/>
          </a:xfrm>
          <a:prstGeom prst="rect">
            <a:avLst/>
          </a:prstGeom>
          <a:noFill/>
        </p:spPr>
        <p:txBody>
          <a:bodyPr vert="vert" wrap="square" rtlCol="0">
            <a:spAutoFit/>
          </a:bodyPr>
          <a:lstStyle/>
          <a:p>
            <a:r>
              <a:rPr lang="en-US" sz="1600" i="1" dirty="0" smtClean="0"/>
              <a:t>Image by Joanna </a:t>
            </a:r>
            <a:r>
              <a:rPr lang="en-US" sz="1600" i="1" dirty="0" err="1"/>
              <a:t>Vouriotis</a:t>
            </a:r>
            <a:r>
              <a:rPr lang="en-US" sz="1600" i="1" dirty="0"/>
              <a:t> </a:t>
            </a:r>
          </a:p>
        </p:txBody>
      </p:sp>
    </p:spTree>
    <p:extLst>
      <p:ext uri="{BB962C8B-B14F-4D97-AF65-F5344CB8AC3E}">
        <p14:creationId xmlns:p14="http://schemas.microsoft.com/office/powerpoint/2010/main" val="33392815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2" y="273050"/>
            <a:ext cx="5714998" cy="1162050"/>
          </a:xfrm>
          <a:gradFill>
            <a:gsLst>
              <a:gs pos="0">
                <a:schemeClr val="accent6">
                  <a:lumMod val="75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en-US" sz="4000" dirty="0" smtClean="0"/>
              <a:t>FRAMING HARDWARE </a:t>
            </a:r>
            <a:endParaRPr lang="en-US" sz="4000" dirty="0"/>
          </a:p>
        </p:txBody>
      </p:sp>
      <p:pic>
        <p:nvPicPr>
          <p:cNvPr id="11" name="Content Placeholder 10"/>
          <p:cNvPicPr>
            <a:picLocks noGrp="1" noChangeAspect="1"/>
          </p:cNvPicPr>
          <p:nvPr>
            <p:ph idx="1"/>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453076" y="273052"/>
            <a:ext cx="1852724" cy="5853113"/>
          </a:xfrm>
        </p:spPr>
      </p:pic>
      <p:sp>
        <p:nvSpPr>
          <p:cNvPr id="10" name="Text Placeholder 9"/>
          <p:cNvSpPr>
            <a:spLocks noGrp="1"/>
          </p:cNvSpPr>
          <p:nvPr>
            <p:ph type="body" sz="half" idx="2"/>
          </p:nvPr>
        </p:nvSpPr>
        <p:spPr/>
        <p:txBody>
          <a:bodyPr>
            <a:normAutofit/>
          </a:bodyPr>
          <a:lstStyle/>
          <a:p>
            <a:pPr marL="457200" indent="-457200">
              <a:buFont typeface="Arial" pitchFamily="34" charset="0"/>
              <a:buChar char="•"/>
            </a:pPr>
            <a:r>
              <a:rPr lang="en-US" sz="2800" dirty="0"/>
              <a:t>preferred are brass or nickel plated materials</a:t>
            </a:r>
          </a:p>
          <a:p>
            <a:pPr marL="457200" indent="-457200" algn="l">
              <a:buFont typeface="Arial" pitchFamily="34" charset="0"/>
              <a:buChar char="•"/>
            </a:pPr>
            <a:r>
              <a:rPr lang="en-US" sz="2800" dirty="0" smtClean="0"/>
              <a:t>framing hardware is attached before the sealed package is secured in the frame</a:t>
            </a:r>
            <a:endParaRPr lang="en-US" sz="2800" dirty="0"/>
          </a:p>
        </p:txBody>
      </p:sp>
      <p:sp>
        <p:nvSpPr>
          <p:cNvPr id="12" name="Rectangle 11"/>
          <p:cNvSpPr/>
          <p:nvPr/>
        </p:nvSpPr>
        <p:spPr>
          <a:xfrm>
            <a:off x="0" y="6389916"/>
            <a:ext cx="9144000" cy="45719"/>
          </a:xfrm>
          <a:prstGeom prst="rect">
            <a:avLst/>
          </a:prstGeom>
          <a:gradFill flip="none" rotWithShape="1">
            <a:gsLst>
              <a:gs pos="0">
                <a:schemeClr val="accent6">
                  <a:lumMod val="75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5802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229600" cy="1162050"/>
          </a:xfrm>
          <a:gradFill>
            <a:gsLst>
              <a:gs pos="0">
                <a:schemeClr val="accent6">
                  <a:lumMod val="75000"/>
                </a:schemeClr>
              </a:gs>
              <a:gs pos="50000">
                <a:schemeClr val="accent1">
                  <a:tint val="44500"/>
                  <a:satMod val="160000"/>
                </a:schemeClr>
              </a:gs>
              <a:gs pos="100000">
                <a:schemeClr val="accent1">
                  <a:tint val="23500"/>
                  <a:satMod val="160000"/>
                </a:schemeClr>
              </a:gs>
            </a:gsLst>
            <a:lin ang="5400000" scaled="0"/>
          </a:gradFill>
        </p:spPr>
        <p:txBody>
          <a:bodyPr>
            <a:normAutofit fontScale="90000"/>
          </a:bodyPr>
          <a:lstStyle/>
          <a:p>
            <a:pPr algn="l"/>
            <a:r>
              <a:rPr lang="en-US" sz="4000" dirty="0" smtClean="0"/>
              <a:t>SECURING SEALED PACKAGE IN A FRAME</a:t>
            </a:r>
            <a:endParaRPr lang="en-US" sz="4000" dirty="0"/>
          </a:p>
        </p:txBody>
      </p:sp>
      <p:pic>
        <p:nvPicPr>
          <p:cNvPr id="3" name="Content Placeholder 2"/>
          <p:cNvPicPr>
            <a:picLocks noGrp="1" noChangeAspect="1"/>
          </p:cNvPicPr>
          <p:nvPr>
            <p:ph idx="1"/>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631965" y="1676400"/>
            <a:ext cx="1921237" cy="2172614"/>
          </a:xfrm>
        </p:spPr>
      </p:pic>
      <p:sp>
        <p:nvSpPr>
          <p:cNvPr id="2" name="Text Placeholder 1"/>
          <p:cNvSpPr>
            <a:spLocks noGrp="1"/>
          </p:cNvSpPr>
          <p:nvPr>
            <p:ph type="body" sz="half" idx="2"/>
          </p:nvPr>
        </p:nvSpPr>
        <p:spPr>
          <a:xfrm>
            <a:off x="457203" y="1676400"/>
            <a:ext cx="3505199" cy="4648200"/>
          </a:xfrm>
        </p:spPr>
        <p:txBody>
          <a:bodyPr>
            <a:normAutofit fontScale="77500" lnSpcReduction="20000"/>
          </a:bodyPr>
          <a:lstStyle/>
          <a:p>
            <a:pPr marL="342900" indent="-342900">
              <a:buFont typeface="Arial" pitchFamily="34" charset="0"/>
              <a:buChar char="•"/>
            </a:pPr>
            <a:r>
              <a:rPr lang="en-US" sz="3100" dirty="0" smtClean="0"/>
              <a:t>it is not advised to place frame with the hinged object face down</a:t>
            </a:r>
          </a:p>
          <a:p>
            <a:pPr marL="342900" indent="-342900">
              <a:buFont typeface="Arial" pitchFamily="34" charset="0"/>
              <a:buChar char="•"/>
            </a:pPr>
            <a:r>
              <a:rPr lang="en-US" sz="3100" dirty="0" smtClean="0"/>
              <a:t>securing the frame with framer’s points could be performed while the frame is kept vertical</a:t>
            </a:r>
          </a:p>
          <a:p>
            <a:pPr marL="342900" indent="-342900">
              <a:buFont typeface="Arial" pitchFamily="34" charset="0"/>
              <a:buChar char="•"/>
            </a:pPr>
            <a:r>
              <a:rPr lang="en-US" sz="3100" dirty="0" smtClean="0"/>
              <a:t>use of turn buttons is also advisable because they can be attached before the object is placed in the frame</a:t>
            </a:r>
          </a:p>
          <a:p>
            <a:r>
              <a:rPr lang="en-US" sz="2000" dirty="0" smtClean="0"/>
              <a:t>      </a:t>
            </a:r>
            <a:endParaRPr lang="en-US" sz="2000" dirty="0"/>
          </a:p>
        </p:txBody>
      </p:sp>
      <p:sp>
        <p:nvSpPr>
          <p:cNvPr id="11" name="Rectangle 10"/>
          <p:cNvSpPr/>
          <p:nvPr/>
        </p:nvSpPr>
        <p:spPr>
          <a:xfrm>
            <a:off x="0" y="6389916"/>
            <a:ext cx="9144000" cy="45719"/>
          </a:xfrm>
          <a:prstGeom prst="rect">
            <a:avLst/>
          </a:prstGeom>
          <a:gradFill flip="none" rotWithShape="1">
            <a:gsLst>
              <a:gs pos="0">
                <a:schemeClr val="accent6">
                  <a:lumMod val="75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4576851" y="4038600"/>
            <a:ext cx="1976351" cy="2054906"/>
          </a:xfrm>
          <a:prstGeom prst="rect">
            <a:avLst/>
          </a:prstGeom>
        </p:spPr>
      </p:pic>
      <p:pic>
        <p:nvPicPr>
          <p:cNvPr id="5" name="Picture 4"/>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6756587" y="4038600"/>
            <a:ext cx="1930215" cy="2057400"/>
          </a:xfrm>
          <a:prstGeom prst="rect">
            <a:avLst/>
          </a:prstGeom>
        </p:spPr>
      </p:pic>
      <p:pic>
        <p:nvPicPr>
          <p:cNvPr id="2050" name="Picture 2" descr="C:\Users\igorstei\Pictures\Images for Exhibition Prep Program\IMG_0907.JPG"/>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85613" y="1676400"/>
            <a:ext cx="1801187" cy="21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3223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5387975"/>
            <a:ext cx="9144000" cy="1470025"/>
          </a:xfrm>
          <a:solidFill>
            <a:schemeClr val="bg1">
              <a:lumMod val="85000"/>
            </a:schemeClr>
          </a:solidFill>
        </p:spPr>
        <p:txBody>
          <a:bodyPr>
            <a:normAutofit/>
          </a:bodyPr>
          <a:lstStyle/>
          <a:p>
            <a:pPr algn="l"/>
            <a:r>
              <a:rPr lang="en-US" b="1" dirty="0" smtClean="0"/>
              <a:t>THANK YOU!</a:t>
            </a:r>
            <a:endParaRPr lang="en-US" b="1" dirty="0"/>
          </a:p>
        </p:txBody>
      </p:sp>
      <p:sp>
        <p:nvSpPr>
          <p:cNvPr id="6" name="Subtitle 5"/>
          <p:cNvSpPr>
            <a:spLocks noGrp="1"/>
          </p:cNvSpPr>
          <p:nvPr>
            <p:ph type="subTitle" idx="1"/>
          </p:nvPr>
        </p:nvSpPr>
        <p:spPr>
          <a:xfrm>
            <a:off x="0" y="3657600"/>
            <a:ext cx="6400800" cy="1752600"/>
          </a:xfrm>
        </p:spPr>
        <p:txBody>
          <a:bodyPr/>
          <a:lstStyle/>
          <a:p>
            <a:pPr algn="l"/>
            <a:r>
              <a:rPr lang="en-US" dirty="0" smtClean="0"/>
              <a:t>QUESTIONS:</a:t>
            </a:r>
          </a:p>
          <a:p>
            <a:pPr algn="l"/>
            <a:r>
              <a:rPr lang="en-US" dirty="0" smtClean="0"/>
              <a:t>IRINA GORSTEIN IGORSTEI@GSD.HARVARD.EDU</a:t>
            </a:r>
            <a:endParaRPr lang="en-US" dirty="0"/>
          </a:p>
        </p:txBody>
      </p:sp>
    </p:spTree>
    <p:extLst>
      <p:ext uri="{BB962C8B-B14F-4D97-AF65-F5344CB8AC3E}">
        <p14:creationId xmlns:p14="http://schemas.microsoft.com/office/powerpoint/2010/main" val="15241019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406900"/>
            <a:ext cx="9144000" cy="1362075"/>
          </a:xfrm>
          <a:gradFill>
            <a:gsLst>
              <a:gs pos="0">
                <a:schemeClr val="accent3">
                  <a:lumMod val="75000"/>
                </a:schemeClr>
              </a:gs>
              <a:gs pos="50000">
                <a:schemeClr val="accent1">
                  <a:tint val="44500"/>
                  <a:satMod val="160000"/>
                </a:schemeClr>
              </a:gs>
              <a:gs pos="100000">
                <a:schemeClr val="accent1">
                  <a:tint val="23500"/>
                  <a:satMod val="160000"/>
                </a:schemeClr>
              </a:gs>
            </a:gsLst>
            <a:lin ang="5400000" scaled="0"/>
          </a:gradFill>
        </p:spPr>
        <p:txBody>
          <a:bodyPr/>
          <a:lstStyle/>
          <a:p>
            <a:pPr algn="l"/>
            <a:r>
              <a:rPr lang="en-US" dirty="0" smtClean="0">
                <a:solidFill>
                  <a:schemeClr val="bg1"/>
                </a:solidFill>
              </a:rPr>
              <a:t>Things to consider</a:t>
            </a:r>
            <a:endParaRPr lang="en-US" dirty="0">
              <a:solidFill>
                <a:schemeClr val="bg1"/>
              </a:solidFill>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506474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3">
                  <a:lumMod val="75000"/>
                </a:schemeClr>
              </a:gs>
              <a:gs pos="50000">
                <a:schemeClr val="accent1">
                  <a:tint val="44500"/>
                  <a:satMod val="160000"/>
                </a:schemeClr>
              </a:gs>
              <a:gs pos="100000">
                <a:schemeClr val="accent1">
                  <a:tint val="23500"/>
                  <a:satMod val="160000"/>
                </a:schemeClr>
              </a:gs>
            </a:gsLst>
            <a:lin ang="5400000" scaled="0"/>
          </a:gradFill>
        </p:spPr>
        <p:txBody>
          <a:bodyPr anchor="b" anchorCtr="0">
            <a:normAutofit fontScale="90000"/>
          </a:bodyPr>
          <a:lstStyle/>
          <a:p>
            <a:pPr algn="l"/>
            <a:r>
              <a:rPr lang="en-US" dirty="0" smtClean="0"/>
              <a:t/>
            </a:r>
            <a:br>
              <a:rPr lang="en-US" dirty="0" smtClean="0"/>
            </a:br>
            <a:r>
              <a:rPr lang="en-US" b="1" dirty="0" smtClean="0"/>
              <a:t>OVERALL CONDITION</a:t>
            </a:r>
            <a:endParaRPr lang="en-US" b="1" dirty="0"/>
          </a:p>
        </p:txBody>
      </p:sp>
      <p:sp>
        <p:nvSpPr>
          <p:cNvPr id="9" name="Content Placeholder 8"/>
          <p:cNvSpPr>
            <a:spLocks noGrp="1"/>
          </p:cNvSpPr>
          <p:nvPr>
            <p:ph idx="1"/>
          </p:nvPr>
        </p:nvSpPr>
        <p:spPr/>
        <p:txBody>
          <a:bodyPr>
            <a:normAutofit/>
          </a:bodyPr>
          <a:lstStyle/>
          <a:p>
            <a:r>
              <a:rPr lang="en-US" dirty="0" smtClean="0"/>
              <a:t>brittleness</a:t>
            </a:r>
          </a:p>
          <a:p>
            <a:r>
              <a:rPr lang="en-US" dirty="0" smtClean="0"/>
              <a:t>severe damage to edges</a:t>
            </a:r>
          </a:p>
          <a:p>
            <a:r>
              <a:rPr lang="en-US" dirty="0" smtClean="0"/>
              <a:t>flaking of the media</a:t>
            </a:r>
          </a:p>
          <a:p>
            <a:r>
              <a:rPr lang="en-US" dirty="0" smtClean="0"/>
              <a:t>sensitivity to light (photographic materials, colored graphic works, wood pulp papers)</a:t>
            </a:r>
          </a:p>
        </p:txBody>
      </p:sp>
      <p:sp>
        <p:nvSpPr>
          <p:cNvPr id="10" name="Rectangle 9"/>
          <p:cNvSpPr/>
          <p:nvPr/>
        </p:nvSpPr>
        <p:spPr>
          <a:xfrm>
            <a:off x="0" y="6389916"/>
            <a:ext cx="9144000" cy="45719"/>
          </a:xfrm>
          <a:prstGeom prst="rect">
            <a:avLst/>
          </a:prstGeom>
          <a:gradFill flip="none" rotWithShape="1">
            <a:gsLst>
              <a:gs pos="0">
                <a:schemeClr val="accent3">
                  <a:lumMod val="75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7609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3">
                  <a:lumMod val="75000"/>
                </a:schemeClr>
              </a:gs>
              <a:gs pos="50000">
                <a:schemeClr val="accent1">
                  <a:tint val="44500"/>
                  <a:satMod val="160000"/>
                </a:schemeClr>
              </a:gs>
              <a:gs pos="100000">
                <a:schemeClr val="accent1">
                  <a:tint val="23500"/>
                  <a:satMod val="160000"/>
                </a:schemeClr>
              </a:gs>
            </a:gsLst>
            <a:lin ang="5400000" scaled="0"/>
          </a:gradFill>
        </p:spPr>
        <p:txBody>
          <a:bodyPr anchor="b" anchorCtr="0">
            <a:normAutofit fontScale="90000"/>
          </a:bodyPr>
          <a:lstStyle/>
          <a:p>
            <a:pPr algn="l"/>
            <a:r>
              <a:rPr lang="en-US" b="1" dirty="0" smtClean="0"/>
              <a:t/>
            </a:r>
            <a:br>
              <a:rPr lang="en-US" b="1" dirty="0" smtClean="0"/>
            </a:br>
            <a:r>
              <a:rPr lang="en-US" b="1" dirty="0" smtClean="0"/>
              <a:t>SAFEST DISPLAY METHOD</a:t>
            </a:r>
            <a:endParaRPr lang="en-US" b="1" dirty="0"/>
          </a:p>
        </p:txBody>
      </p:sp>
      <p:sp>
        <p:nvSpPr>
          <p:cNvPr id="3" name="Content Placeholder 2"/>
          <p:cNvSpPr>
            <a:spLocks noGrp="1"/>
          </p:cNvSpPr>
          <p:nvPr>
            <p:ph idx="1"/>
          </p:nvPr>
        </p:nvSpPr>
        <p:spPr/>
        <p:txBody>
          <a:bodyPr/>
          <a:lstStyle/>
          <a:p>
            <a:r>
              <a:rPr lang="en-US" dirty="0" smtClean="0"/>
              <a:t>flat in the vitrine</a:t>
            </a:r>
          </a:p>
          <a:p>
            <a:r>
              <a:rPr lang="en-US" dirty="0" smtClean="0"/>
              <a:t>framed </a:t>
            </a:r>
          </a:p>
          <a:p>
            <a:endParaRPr lang="en-US" dirty="0"/>
          </a:p>
        </p:txBody>
      </p:sp>
      <p:sp>
        <p:nvSpPr>
          <p:cNvPr id="4" name="Rectangle 3"/>
          <p:cNvSpPr/>
          <p:nvPr/>
        </p:nvSpPr>
        <p:spPr>
          <a:xfrm>
            <a:off x="0" y="6389916"/>
            <a:ext cx="9144000" cy="45719"/>
          </a:xfrm>
          <a:prstGeom prst="rect">
            <a:avLst/>
          </a:prstGeom>
          <a:gradFill flip="none" rotWithShape="1">
            <a:gsLst>
              <a:gs pos="0">
                <a:schemeClr val="accent3">
                  <a:lumMod val="75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57600" y="2743200"/>
            <a:ext cx="5029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165157" y="2748844"/>
            <a:ext cx="492443" cy="3347156"/>
          </a:xfrm>
          <a:prstGeom prst="rect">
            <a:avLst/>
          </a:prstGeom>
          <a:noFill/>
        </p:spPr>
        <p:txBody>
          <a:bodyPr vert="vert" wrap="square" rtlCol="0">
            <a:spAutoFit/>
          </a:bodyPr>
          <a:lstStyle/>
          <a:p>
            <a:r>
              <a:rPr lang="en-US" sz="2000" i="1" dirty="0" smtClean="0"/>
              <a:t>Image by Justin Knight</a:t>
            </a:r>
            <a:endParaRPr lang="en-US" sz="2000" i="1" dirty="0"/>
          </a:p>
        </p:txBody>
      </p:sp>
    </p:spTree>
    <p:extLst>
      <p:ext uri="{BB962C8B-B14F-4D97-AF65-F5344CB8AC3E}">
        <p14:creationId xmlns:p14="http://schemas.microsoft.com/office/powerpoint/2010/main" val="8867580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1143000"/>
          </a:xfrm>
        </p:spPr>
        <p:txBody>
          <a:bodyPr/>
          <a:lstStyle/>
          <a:p>
            <a:pPr algn="l"/>
            <a:endParaRPr lang="en-US" dirty="0"/>
          </a:p>
        </p:txBody>
      </p:sp>
      <p:sp>
        <p:nvSpPr>
          <p:cNvPr id="4" name="Text Placeholder 3"/>
          <p:cNvSpPr>
            <a:spLocks noGrp="1"/>
          </p:cNvSpPr>
          <p:nvPr>
            <p:ph type="body" idx="1"/>
          </p:nvPr>
        </p:nvSpPr>
        <p:spPr>
          <a:xfrm>
            <a:off x="457202" y="274638"/>
            <a:ext cx="4040188" cy="1143000"/>
          </a:xfrm>
          <a:gradFill>
            <a:gsLst>
              <a:gs pos="0">
                <a:schemeClr val="accent3">
                  <a:lumMod val="75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r>
              <a:rPr lang="en-US" sz="3600" dirty="0" smtClean="0"/>
              <a:t>HARMFUL FACTORS</a:t>
            </a:r>
            <a:endParaRPr lang="en-US" sz="3600" dirty="0"/>
          </a:p>
        </p:txBody>
      </p:sp>
      <p:sp>
        <p:nvSpPr>
          <p:cNvPr id="3" name="Content Placeholder 2"/>
          <p:cNvSpPr>
            <a:spLocks noGrp="1"/>
          </p:cNvSpPr>
          <p:nvPr>
            <p:ph sz="half" idx="2"/>
          </p:nvPr>
        </p:nvSpPr>
        <p:spPr>
          <a:xfrm>
            <a:off x="457202" y="1687512"/>
            <a:ext cx="4040188" cy="3951288"/>
          </a:xfrm>
        </p:spPr>
        <p:txBody>
          <a:bodyPr>
            <a:normAutofit fontScale="92500" lnSpcReduction="10000"/>
          </a:bodyPr>
          <a:lstStyle/>
          <a:p>
            <a:r>
              <a:rPr lang="en-US" sz="2600" dirty="0" smtClean="0"/>
              <a:t>light (high energy UV light is particularly harmful for archival materials)</a:t>
            </a:r>
          </a:p>
          <a:p>
            <a:r>
              <a:rPr lang="en-US" sz="2600" dirty="0" smtClean="0"/>
              <a:t>unstable temperature and RH (rapid T and RH fluctuations are extremely damaging for most materials)</a:t>
            </a:r>
          </a:p>
          <a:p>
            <a:r>
              <a:rPr lang="en-US" sz="2600" dirty="0" smtClean="0"/>
              <a:t>pollutants (both organic and inorganic, like dust, mold spores, gasses)</a:t>
            </a:r>
            <a:endParaRPr lang="en-US" sz="2600" dirty="0"/>
          </a:p>
        </p:txBody>
      </p:sp>
      <p:sp>
        <p:nvSpPr>
          <p:cNvPr id="5" name="Text Placeholder 4"/>
          <p:cNvSpPr>
            <a:spLocks noGrp="1"/>
          </p:cNvSpPr>
          <p:nvPr>
            <p:ph type="body" sz="quarter" idx="3"/>
          </p:nvPr>
        </p:nvSpPr>
        <p:spPr>
          <a:xfrm>
            <a:off x="4721352" y="274638"/>
            <a:ext cx="4041648" cy="1143000"/>
          </a:xfrm>
          <a:gradFill>
            <a:gsLst>
              <a:gs pos="0">
                <a:schemeClr val="accent3">
                  <a:lumMod val="75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r>
              <a:rPr lang="en-US" sz="3600" dirty="0" smtClean="0"/>
              <a:t>HOW TO CONTROL</a:t>
            </a:r>
            <a:endParaRPr lang="en-US" sz="3600" dirty="0"/>
          </a:p>
        </p:txBody>
      </p:sp>
      <p:sp>
        <p:nvSpPr>
          <p:cNvPr id="6" name="Content Placeholder 5"/>
          <p:cNvSpPr>
            <a:spLocks noGrp="1"/>
          </p:cNvSpPr>
          <p:nvPr>
            <p:ph sz="quarter" idx="4"/>
          </p:nvPr>
        </p:nvSpPr>
        <p:spPr>
          <a:xfrm>
            <a:off x="4721225" y="1687512"/>
            <a:ext cx="4041775" cy="3951288"/>
          </a:xfrm>
        </p:spPr>
        <p:txBody>
          <a:bodyPr>
            <a:normAutofit/>
          </a:bodyPr>
          <a:lstStyle/>
          <a:p>
            <a:r>
              <a:rPr lang="en-US" sz="2600" dirty="0" smtClean="0"/>
              <a:t>UV filtered glazing and low light levels</a:t>
            </a:r>
          </a:p>
          <a:p>
            <a:pPr marL="0" indent="0">
              <a:buNone/>
            </a:pPr>
            <a:endParaRPr lang="en-US" sz="2600" dirty="0" smtClean="0"/>
          </a:p>
          <a:p>
            <a:r>
              <a:rPr lang="en-US" sz="2600" dirty="0" smtClean="0"/>
              <a:t>sealed package</a:t>
            </a:r>
          </a:p>
          <a:p>
            <a:endParaRPr lang="en-US" sz="2600" dirty="0" smtClean="0"/>
          </a:p>
          <a:p>
            <a:endParaRPr lang="en-US" sz="2600" dirty="0" smtClean="0"/>
          </a:p>
          <a:p>
            <a:r>
              <a:rPr lang="en-US" sz="2600" dirty="0" smtClean="0"/>
              <a:t>archival grade materials and sealed package </a:t>
            </a:r>
            <a:endParaRPr lang="en-US" sz="2600" dirty="0"/>
          </a:p>
        </p:txBody>
      </p:sp>
      <p:sp>
        <p:nvSpPr>
          <p:cNvPr id="7" name="Rectangle 6"/>
          <p:cNvSpPr/>
          <p:nvPr/>
        </p:nvSpPr>
        <p:spPr>
          <a:xfrm>
            <a:off x="0" y="6389916"/>
            <a:ext cx="9144000" cy="45719"/>
          </a:xfrm>
          <a:prstGeom prst="rect">
            <a:avLst/>
          </a:prstGeom>
          <a:gradFill flip="none" rotWithShape="1">
            <a:gsLst>
              <a:gs pos="0">
                <a:schemeClr val="accent3">
                  <a:lumMod val="75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3912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 y="4406900"/>
            <a:ext cx="9143999" cy="1362075"/>
          </a:xfrm>
          <a:gradFill>
            <a:gsLst>
              <a:gs pos="0">
                <a:srgbClr val="0070C0"/>
              </a:gs>
              <a:gs pos="50000">
                <a:schemeClr val="accent1">
                  <a:tint val="44500"/>
                  <a:satMod val="160000"/>
                </a:schemeClr>
              </a:gs>
              <a:gs pos="100000">
                <a:schemeClr val="accent1">
                  <a:tint val="23500"/>
                  <a:satMod val="160000"/>
                </a:schemeClr>
              </a:gs>
            </a:gsLst>
            <a:lin ang="5400000" scaled="0"/>
          </a:gradFill>
        </p:spPr>
        <p:txBody>
          <a:bodyPr/>
          <a:lstStyle/>
          <a:p>
            <a:pPr algn="l"/>
            <a:r>
              <a:rPr lang="en-US" dirty="0" smtClean="0">
                <a:solidFill>
                  <a:schemeClr val="bg1"/>
                </a:solidFill>
              </a:rPr>
              <a:t>METHODS OF ATTACHMENT</a:t>
            </a:r>
            <a:endParaRPr lang="en-US" dirty="0">
              <a:solidFill>
                <a:schemeClr val="bg1"/>
              </a:solidFill>
            </a:endParaRPr>
          </a:p>
        </p:txBody>
      </p:sp>
      <p:sp>
        <p:nvSpPr>
          <p:cNvPr id="10" name="Text Placeholder 9"/>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85187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534400" cy="1143000"/>
          </a:xfrm>
          <a:gradFill>
            <a:gsLst>
              <a:gs pos="0">
                <a:srgbClr val="0070C0"/>
              </a:gs>
              <a:gs pos="50000">
                <a:schemeClr val="accent1">
                  <a:tint val="44500"/>
                  <a:satMod val="160000"/>
                </a:schemeClr>
              </a:gs>
              <a:gs pos="100000">
                <a:schemeClr val="accent1">
                  <a:tint val="23500"/>
                  <a:satMod val="160000"/>
                </a:schemeClr>
              </a:gs>
            </a:gsLst>
            <a:lin ang="5400000" scaled="0"/>
          </a:gradFill>
        </p:spPr>
        <p:txBody>
          <a:bodyPr anchor="b" anchorCtr="0">
            <a:noAutofit/>
          </a:bodyPr>
          <a:lstStyle/>
          <a:p>
            <a:pPr algn="l"/>
            <a:r>
              <a:rPr lang="en-US" sz="4000" b="1" dirty="0" smtClean="0"/>
              <a:t/>
            </a:r>
            <a:br>
              <a:rPr lang="en-US" sz="4000" b="1" dirty="0" smtClean="0"/>
            </a:br>
            <a:r>
              <a:rPr lang="en-US" sz="4000" b="1" dirty="0" smtClean="0"/>
              <a:t>NON-ADHESIVE (ALWAYS PREFERRED)</a:t>
            </a:r>
            <a:endParaRPr lang="en-US" sz="4000" b="1" dirty="0"/>
          </a:p>
        </p:txBody>
      </p:sp>
      <p:sp>
        <p:nvSpPr>
          <p:cNvPr id="6" name="Text Placeholder 5"/>
          <p:cNvSpPr>
            <a:spLocks noGrp="1"/>
          </p:cNvSpPr>
          <p:nvPr>
            <p:ph idx="1"/>
          </p:nvPr>
        </p:nvSpPr>
        <p:spPr/>
        <p:txBody>
          <a:bodyPr>
            <a:normAutofit fontScale="92500" lnSpcReduction="20000"/>
          </a:bodyPr>
          <a:lstStyle/>
          <a:p>
            <a:pPr marL="0" indent="0">
              <a:buNone/>
            </a:pPr>
            <a:r>
              <a:rPr lang="en-US" sz="2800" dirty="0" smtClean="0"/>
              <a:t>used when object can be over-matted and is relatively rigid with sturdy edges and corners</a:t>
            </a:r>
          </a:p>
          <a:p>
            <a:pPr marL="0" indent="0">
              <a:buNone/>
            </a:pPr>
            <a:r>
              <a:rPr lang="en-US" sz="2800" b="1" dirty="0" smtClean="0"/>
              <a:t>types</a:t>
            </a:r>
          </a:p>
          <a:p>
            <a:r>
              <a:rPr lang="en-US" sz="2800" dirty="0" smtClean="0"/>
              <a:t>paper corners</a:t>
            </a:r>
          </a:p>
          <a:p>
            <a:r>
              <a:rPr lang="en-US" sz="2800" dirty="0" smtClean="0"/>
              <a:t>paper strips</a:t>
            </a:r>
          </a:p>
          <a:p>
            <a:r>
              <a:rPr lang="en-US" sz="2800" dirty="0" smtClean="0"/>
              <a:t>paper cradles</a:t>
            </a:r>
          </a:p>
          <a:p>
            <a:pPr marL="0" indent="0">
              <a:buNone/>
            </a:pPr>
            <a:r>
              <a:rPr lang="en-US" sz="2800" b="1" dirty="0" smtClean="0"/>
              <a:t>materials</a:t>
            </a:r>
          </a:p>
          <a:p>
            <a:r>
              <a:rPr lang="en-US" sz="2800" dirty="0" smtClean="0"/>
              <a:t>acid-free paper that is easily foldable and holds the crease</a:t>
            </a:r>
          </a:p>
          <a:p>
            <a:pPr marL="342900" indent="-342900">
              <a:buFont typeface="Arial" pitchFamily="34" charset="0"/>
              <a:buChar char="•"/>
            </a:pPr>
            <a:r>
              <a:rPr lang="en-US" sz="2800" dirty="0" smtClean="0"/>
              <a:t>pre-gummed tapes with acid-free carrier and neutral adhesive</a:t>
            </a:r>
            <a:endParaRPr lang="en-US" sz="2800" dirty="0"/>
          </a:p>
        </p:txBody>
      </p:sp>
      <p:sp>
        <p:nvSpPr>
          <p:cNvPr id="9" name="Rectangle 8"/>
          <p:cNvSpPr/>
          <p:nvPr/>
        </p:nvSpPr>
        <p:spPr>
          <a:xfrm>
            <a:off x="0" y="6389916"/>
            <a:ext cx="9144000" cy="45719"/>
          </a:xfrm>
          <a:prstGeom prst="rect">
            <a:avLst/>
          </a:prstGeom>
          <a:gradFill>
            <a:gsLst>
              <a:gs pos="0">
                <a:srgbClr val="0070C0"/>
              </a:gs>
              <a:gs pos="50000">
                <a:schemeClr val="accent1">
                  <a:tint val="44500"/>
                  <a:satMod val="160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13905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gradFill>
            <a:gsLst>
              <a:gs pos="0">
                <a:srgbClr val="0070C0"/>
              </a:gs>
              <a:gs pos="50000">
                <a:schemeClr val="accent1">
                  <a:tint val="44500"/>
                  <a:satMod val="160000"/>
                </a:schemeClr>
              </a:gs>
              <a:gs pos="100000">
                <a:schemeClr val="accent1">
                  <a:tint val="23500"/>
                  <a:satMod val="160000"/>
                </a:schemeClr>
              </a:gs>
            </a:gsLst>
            <a:lin ang="5400000" scaled="0"/>
          </a:gradFill>
        </p:spPr>
        <p:txBody>
          <a:bodyPr anchor="b" anchorCtr="0">
            <a:normAutofit fontScale="90000"/>
          </a:bodyPr>
          <a:lstStyle/>
          <a:p>
            <a:pPr algn="l"/>
            <a:r>
              <a:rPr lang="en-US" b="1" dirty="0" smtClean="0"/>
              <a:t/>
            </a:r>
            <a:br>
              <a:rPr lang="en-US" b="1" dirty="0" smtClean="0"/>
            </a:br>
            <a:r>
              <a:rPr lang="en-US" b="1" dirty="0" smtClean="0"/>
              <a:t>PAPER CORNERS</a:t>
            </a:r>
            <a:endParaRPr lang="en-US" b="1" dirty="0"/>
          </a:p>
        </p:txBody>
      </p:sp>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33400" y="1722439"/>
            <a:ext cx="3375001" cy="4525963"/>
          </a:xfrm>
        </p:spPr>
      </p:pic>
      <p:pic>
        <p:nvPicPr>
          <p:cNvPr id="5" name="Content Placeholder 4"/>
          <p:cNvPicPr>
            <a:picLocks noGrp="1" noChangeAspect="1"/>
          </p:cNvPicPr>
          <p:nvPr>
            <p:ph sz="half" idx="2"/>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4495800" y="1981200"/>
            <a:ext cx="3241964" cy="1828800"/>
          </a:xfrm>
        </p:spPr>
      </p:pic>
      <p:sp>
        <p:nvSpPr>
          <p:cNvPr id="10" name="Rectangle 9"/>
          <p:cNvSpPr/>
          <p:nvPr/>
        </p:nvSpPr>
        <p:spPr>
          <a:xfrm>
            <a:off x="0" y="6389916"/>
            <a:ext cx="9144000" cy="45719"/>
          </a:xfrm>
          <a:prstGeom prst="rect">
            <a:avLst/>
          </a:prstGeom>
          <a:gradFill flip="none" rotWithShape="1">
            <a:gsLst>
              <a:gs pos="0">
                <a:srgbClr val="0070C0"/>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5404757" y="4005943"/>
            <a:ext cx="3282043" cy="1828800"/>
          </a:xfrm>
          <a:prstGeom prst="rect">
            <a:avLst/>
          </a:prstGeom>
        </p:spPr>
      </p:pic>
    </p:spTree>
    <p:extLst>
      <p:ext uri="{BB962C8B-B14F-4D97-AF65-F5344CB8AC3E}">
        <p14:creationId xmlns:p14="http://schemas.microsoft.com/office/powerpoint/2010/main" val="1041998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6159</TotalTime>
  <Words>1979</Words>
  <Application>Microsoft Office PowerPoint</Application>
  <PresentationFormat>On-screen Show (4:3)</PresentationFormat>
  <Paragraphs>157</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Matting and framing two dimensional documents and graphic works on paper</vt:lpstr>
      <vt:lpstr>PowerPoint Presentation</vt:lpstr>
      <vt:lpstr>Things to consider</vt:lpstr>
      <vt:lpstr> OVERALL CONDITION</vt:lpstr>
      <vt:lpstr> SAFEST DISPLAY METHOD</vt:lpstr>
      <vt:lpstr>PowerPoint Presentation</vt:lpstr>
      <vt:lpstr>METHODS OF ATTACHMENT</vt:lpstr>
      <vt:lpstr> NON-ADHESIVE (ALWAYS PREFERRED)</vt:lpstr>
      <vt:lpstr> PAPER CORNERS</vt:lpstr>
      <vt:lpstr> PAPER STRIPS</vt:lpstr>
      <vt:lpstr> PAPER CRADLE</vt:lpstr>
      <vt:lpstr> ADHESIVE</vt:lpstr>
      <vt:lpstr> HINGING WITH JAPANESE TISSUE</vt:lpstr>
      <vt:lpstr>Matting methods</vt:lpstr>
      <vt:lpstr>   OVERLAPPING WINDOW MATS</vt:lpstr>
      <vt:lpstr>FLOAT MATTING</vt:lpstr>
      <vt:lpstr> FLOATING THE OBJECT</vt:lpstr>
      <vt:lpstr>Framing</vt:lpstr>
      <vt:lpstr> GLAZING</vt:lpstr>
      <vt:lpstr> PLEXIGLAS CLEANING TOOLS</vt:lpstr>
      <vt:lpstr>MAKING A SEALED PACKAGE</vt:lpstr>
      <vt:lpstr>SEALING PACKAGE WITH FRAMER’S TAPE II</vt:lpstr>
      <vt:lpstr>FRAMING HARDWARE </vt:lpstr>
      <vt:lpstr>SECURING SEALED PACKAGE IN A FRAME</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Matting and framing two dimensional documents and graphic works on paper</dc:title>
  <dc:creator>Irina Gorstein</dc:creator>
  <cp:lastModifiedBy>Rodriguez, Jorge Luis</cp:lastModifiedBy>
  <cp:revision>173</cp:revision>
  <cp:lastPrinted>2012-04-18T20:45:48Z</cp:lastPrinted>
  <dcterms:created xsi:type="dcterms:W3CDTF">2012-03-14T18:49:07Z</dcterms:created>
  <dcterms:modified xsi:type="dcterms:W3CDTF">2018-11-27T20:19:32Z</dcterms:modified>
</cp:coreProperties>
</file>