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3" r:id="rId3"/>
  </p:sldMasterIdLst>
  <p:notesMasterIdLst>
    <p:notesMasterId r:id="rId56"/>
  </p:notesMasterIdLst>
  <p:handoutMasterIdLst>
    <p:handoutMasterId r:id="rId57"/>
  </p:handoutMasterIdLst>
  <p:sldIdLst>
    <p:sldId id="256" r:id="rId4"/>
    <p:sldId id="258" r:id="rId5"/>
    <p:sldId id="306" r:id="rId6"/>
    <p:sldId id="257" r:id="rId7"/>
    <p:sldId id="261" r:id="rId8"/>
    <p:sldId id="263" r:id="rId9"/>
    <p:sldId id="322" r:id="rId10"/>
    <p:sldId id="323" r:id="rId11"/>
    <p:sldId id="344" r:id="rId12"/>
    <p:sldId id="334" r:id="rId13"/>
    <p:sldId id="331" r:id="rId14"/>
    <p:sldId id="335" r:id="rId15"/>
    <p:sldId id="268" r:id="rId16"/>
    <p:sldId id="266" r:id="rId17"/>
    <p:sldId id="270" r:id="rId18"/>
    <p:sldId id="271" r:id="rId19"/>
    <p:sldId id="272" r:id="rId20"/>
    <p:sldId id="273" r:id="rId21"/>
    <p:sldId id="275" r:id="rId22"/>
    <p:sldId id="269" r:id="rId23"/>
    <p:sldId id="274" r:id="rId24"/>
    <p:sldId id="276" r:id="rId25"/>
    <p:sldId id="277" r:id="rId26"/>
    <p:sldId id="336" r:id="rId27"/>
    <p:sldId id="332" r:id="rId28"/>
    <p:sldId id="279" r:id="rId29"/>
    <p:sldId id="280" r:id="rId30"/>
    <p:sldId id="314" r:id="rId31"/>
    <p:sldId id="333" r:id="rId32"/>
    <p:sldId id="300" r:id="rId33"/>
    <p:sldId id="310" r:id="rId34"/>
    <p:sldId id="309" r:id="rId35"/>
    <p:sldId id="316" r:id="rId36"/>
    <p:sldId id="311" r:id="rId37"/>
    <p:sldId id="312" r:id="rId38"/>
    <p:sldId id="295" r:id="rId39"/>
    <p:sldId id="346" r:id="rId40"/>
    <p:sldId id="301" r:id="rId41"/>
    <p:sldId id="345" r:id="rId42"/>
    <p:sldId id="299" r:id="rId43"/>
    <p:sldId id="313" r:id="rId44"/>
    <p:sldId id="293" r:id="rId45"/>
    <p:sldId id="339" r:id="rId46"/>
    <p:sldId id="343" r:id="rId47"/>
    <p:sldId id="342" r:id="rId48"/>
    <p:sldId id="327" r:id="rId49"/>
    <p:sldId id="305" r:id="rId50"/>
    <p:sldId id="285" r:id="rId51"/>
    <p:sldId id="286" r:id="rId52"/>
    <p:sldId id="287" r:id="rId53"/>
    <p:sldId id="291" r:id="rId54"/>
    <p:sldId id="338" r:id="rId55"/>
  </p:sldIdLst>
  <p:sldSz cx="9144000" cy="6858000" type="screen4x3"/>
  <p:notesSz cx="6997700" cy="92837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96" autoAdjust="0"/>
    <p:restoredTop sz="94689" autoAdjust="0"/>
  </p:normalViewPr>
  <p:slideViewPr>
    <p:cSldViewPr>
      <p:cViewPr varScale="1">
        <p:scale>
          <a:sx n="124" d="100"/>
          <a:sy n="124" d="100"/>
        </p:scale>
        <p:origin x="492" y="1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42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slide" Target="slides/slide5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handoutMaster" Target="handoutMasters/handoutMaster1.xml"/><Relationship Id="rId61"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notesMaster" Target="notesMasters/notesMaster1.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28" tIns="46514" rIns="93028" bIns="46514" rtlCol="0"/>
          <a:lstStyle>
            <a:lvl1pPr algn="l">
              <a:defRPr sz="1200"/>
            </a:lvl1pPr>
          </a:lstStyle>
          <a:p>
            <a:endParaRPr lang="en-US"/>
          </a:p>
        </p:txBody>
      </p:sp>
      <p:sp>
        <p:nvSpPr>
          <p:cNvPr id="3" name="Date Placeholder 2"/>
          <p:cNvSpPr>
            <a:spLocks noGrp="1"/>
          </p:cNvSpPr>
          <p:nvPr>
            <p:ph type="dt" sz="quarter" idx="1"/>
          </p:nvPr>
        </p:nvSpPr>
        <p:spPr>
          <a:xfrm>
            <a:off x="3963744" y="0"/>
            <a:ext cx="3032337" cy="464185"/>
          </a:xfrm>
          <a:prstGeom prst="rect">
            <a:avLst/>
          </a:prstGeom>
        </p:spPr>
        <p:txBody>
          <a:bodyPr vert="horz" lIns="93028" tIns="46514" rIns="93028" bIns="46514" rtlCol="0"/>
          <a:lstStyle>
            <a:lvl1pPr algn="r">
              <a:defRPr sz="1200"/>
            </a:lvl1pPr>
          </a:lstStyle>
          <a:p>
            <a:fld id="{A414EA49-6D03-4FBB-B502-8CF40836ECB5}" type="datetimeFigureOut">
              <a:rPr lang="en-US" smtClean="0"/>
              <a:pPr/>
              <a:t>11/27/2018</a:t>
            </a:fld>
            <a:endParaRPr lang="en-US"/>
          </a:p>
        </p:txBody>
      </p:sp>
      <p:sp>
        <p:nvSpPr>
          <p:cNvPr id="4" name="Footer Placeholder 3"/>
          <p:cNvSpPr>
            <a:spLocks noGrp="1"/>
          </p:cNvSpPr>
          <p:nvPr>
            <p:ph type="ftr" sz="quarter" idx="2"/>
          </p:nvPr>
        </p:nvSpPr>
        <p:spPr>
          <a:xfrm>
            <a:off x="0" y="8817904"/>
            <a:ext cx="3032337" cy="464185"/>
          </a:xfrm>
          <a:prstGeom prst="rect">
            <a:avLst/>
          </a:prstGeom>
        </p:spPr>
        <p:txBody>
          <a:bodyPr vert="horz" lIns="93028" tIns="46514" rIns="93028" bIns="46514" rtlCol="0" anchor="b"/>
          <a:lstStyle>
            <a:lvl1pPr algn="l">
              <a:defRPr sz="1200"/>
            </a:lvl1pPr>
          </a:lstStyle>
          <a:p>
            <a:endParaRPr lang="en-US"/>
          </a:p>
        </p:txBody>
      </p:sp>
      <p:sp>
        <p:nvSpPr>
          <p:cNvPr id="5" name="Slide Number Placeholder 4"/>
          <p:cNvSpPr>
            <a:spLocks noGrp="1"/>
          </p:cNvSpPr>
          <p:nvPr>
            <p:ph type="sldNum" sz="quarter" idx="3"/>
          </p:nvPr>
        </p:nvSpPr>
        <p:spPr>
          <a:xfrm>
            <a:off x="3963744" y="8817904"/>
            <a:ext cx="3032337" cy="464185"/>
          </a:xfrm>
          <a:prstGeom prst="rect">
            <a:avLst/>
          </a:prstGeom>
        </p:spPr>
        <p:txBody>
          <a:bodyPr vert="horz" lIns="93028" tIns="46514" rIns="93028" bIns="46514" rtlCol="0" anchor="b"/>
          <a:lstStyle>
            <a:lvl1pPr algn="r">
              <a:defRPr sz="1200"/>
            </a:lvl1pPr>
          </a:lstStyle>
          <a:p>
            <a:fld id="{A9B39F1D-6D85-4DF9-9E28-349B40771A2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2337" cy="464185"/>
          </a:xfrm>
          <a:prstGeom prst="rect">
            <a:avLst/>
          </a:prstGeom>
        </p:spPr>
        <p:txBody>
          <a:bodyPr vert="horz" lIns="93028" tIns="46514" rIns="93028" bIns="46514" rtlCol="0"/>
          <a:lstStyle>
            <a:lvl1pPr algn="l">
              <a:defRPr sz="1200"/>
            </a:lvl1pPr>
          </a:lstStyle>
          <a:p>
            <a:endParaRPr lang="en-US"/>
          </a:p>
        </p:txBody>
      </p:sp>
      <p:sp>
        <p:nvSpPr>
          <p:cNvPr id="3" name="Date Placeholder 2"/>
          <p:cNvSpPr>
            <a:spLocks noGrp="1"/>
          </p:cNvSpPr>
          <p:nvPr>
            <p:ph type="dt" idx="1"/>
          </p:nvPr>
        </p:nvSpPr>
        <p:spPr>
          <a:xfrm>
            <a:off x="3963744" y="0"/>
            <a:ext cx="3032337" cy="464185"/>
          </a:xfrm>
          <a:prstGeom prst="rect">
            <a:avLst/>
          </a:prstGeom>
        </p:spPr>
        <p:txBody>
          <a:bodyPr vert="horz" lIns="93028" tIns="46514" rIns="93028" bIns="46514" rtlCol="0"/>
          <a:lstStyle>
            <a:lvl1pPr algn="r">
              <a:defRPr sz="1200"/>
            </a:lvl1pPr>
          </a:lstStyle>
          <a:p>
            <a:fld id="{93ABFACF-B1D1-458A-A651-E861F091D5A0}" type="datetimeFigureOut">
              <a:rPr lang="en-US" smtClean="0"/>
              <a:pPr/>
              <a:t>11/27/2018</a:t>
            </a:fld>
            <a:endParaRPr lang="en-US"/>
          </a:p>
        </p:txBody>
      </p:sp>
      <p:sp>
        <p:nvSpPr>
          <p:cNvPr id="4" name="Slide Image Placeholder 3"/>
          <p:cNvSpPr>
            <a:spLocks noGrp="1" noRot="1" noChangeAspect="1"/>
          </p:cNvSpPr>
          <p:nvPr>
            <p:ph type="sldImg" idx="2"/>
          </p:nvPr>
        </p:nvSpPr>
        <p:spPr>
          <a:xfrm>
            <a:off x="1177925" y="695325"/>
            <a:ext cx="4641850" cy="3481388"/>
          </a:xfrm>
          <a:prstGeom prst="rect">
            <a:avLst/>
          </a:prstGeom>
          <a:noFill/>
          <a:ln w="12700">
            <a:solidFill>
              <a:prstClr val="black"/>
            </a:solidFill>
          </a:ln>
        </p:spPr>
        <p:txBody>
          <a:bodyPr vert="horz" lIns="93028" tIns="46514" rIns="93028" bIns="46514" rtlCol="0" anchor="ctr"/>
          <a:lstStyle/>
          <a:p>
            <a:endParaRPr lang="en-US"/>
          </a:p>
        </p:txBody>
      </p:sp>
      <p:sp>
        <p:nvSpPr>
          <p:cNvPr id="5" name="Notes Placeholder 4"/>
          <p:cNvSpPr>
            <a:spLocks noGrp="1"/>
          </p:cNvSpPr>
          <p:nvPr>
            <p:ph type="body" sz="quarter" idx="3"/>
          </p:nvPr>
        </p:nvSpPr>
        <p:spPr>
          <a:xfrm>
            <a:off x="699770" y="4409758"/>
            <a:ext cx="5598160" cy="4177665"/>
          </a:xfrm>
          <a:prstGeom prst="rect">
            <a:avLst/>
          </a:prstGeom>
        </p:spPr>
        <p:txBody>
          <a:bodyPr vert="horz" lIns="93028" tIns="46514" rIns="93028" bIns="465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17904"/>
            <a:ext cx="3032337" cy="464185"/>
          </a:xfrm>
          <a:prstGeom prst="rect">
            <a:avLst/>
          </a:prstGeom>
        </p:spPr>
        <p:txBody>
          <a:bodyPr vert="horz" lIns="93028" tIns="46514" rIns="93028" bIns="46514" rtlCol="0" anchor="b"/>
          <a:lstStyle>
            <a:lvl1pPr algn="l">
              <a:defRPr sz="1200"/>
            </a:lvl1pPr>
          </a:lstStyle>
          <a:p>
            <a:endParaRPr lang="en-US"/>
          </a:p>
        </p:txBody>
      </p:sp>
      <p:sp>
        <p:nvSpPr>
          <p:cNvPr id="7" name="Slide Number Placeholder 6"/>
          <p:cNvSpPr>
            <a:spLocks noGrp="1"/>
          </p:cNvSpPr>
          <p:nvPr>
            <p:ph type="sldNum" sz="quarter" idx="5"/>
          </p:nvPr>
        </p:nvSpPr>
        <p:spPr>
          <a:xfrm>
            <a:off x="3963744" y="8817904"/>
            <a:ext cx="3032337" cy="464185"/>
          </a:xfrm>
          <a:prstGeom prst="rect">
            <a:avLst/>
          </a:prstGeom>
        </p:spPr>
        <p:txBody>
          <a:bodyPr vert="horz" lIns="93028" tIns="46514" rIns="93028" bIns="46514" rtlCol="0" anchor="b"/>
          <a:lstStyle>
            <a:lvl1pPr algn="r">
              <a:defRPr sz="1200"/>
            </a:lvl1pPr>
          </a:lstStyle>
          <a:p>
            <a:fld id="{B7049809-0FB1-478F-B42F-1F4E45726D0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Good morning!  Happy May Day!  I</a:t>
            </a:r>
            <a:r>
              <a:rPr lang="en-US" baseline="0" dirty="0" smtClean="0"/>
              <a:t> will talk about…but first want to emphasize that the four of us will each be presenting out topics from the perspective of our libraries…or museums.  My talk will touch on some of the general ideas in planning and layout.  Some of you are probably familiar with these, but this is an opportunity to share some of </a:t>
            </a:r>
            <a:r>
              <a:rPr lang="en-US" baseline="0" smtClean="0"/>
              <a:t>our ideas.</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12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Describe this. The pressure sensitive tape on the left is distracting.  Because I had time to remove it, I did, which improved the appearance.</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13</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AV component—touch screen</a:t>
            </a:r>
            <a:r>
              <a:rPr lang="en-US" baseline="0" dirty="0" smtClean="0"/>
              <a:t> in the exhibit area.  Materials are selected at the library and brought to the </a:t>
            </a:r>
            <a:r>
              <a:rPr lang="en-US" baseline="0" smtClean="0"/>
              <a:t>Media Preservation Center.</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14</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Cut out paper templates exactly the size</a:t>
            </a:r>
            <a:r>
              <a:rPr lang="en-US" baseline="0" dirty="0" smtClean="0"/>
              <a:t> of the cases, with height allowances written.</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15</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is what I see.  Are</a:t>
            </a:r>
            <a:r>
              <a:rPr lang="en-US" baseline="0" dirty="0" smtClean="0"/>
              <a:t> all items necessary to narrative?  Can some sizes of items be adjusted through scanning? Take a quick photo of the layout, or a simple pencil sketch of item placement.</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17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19</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Debora Mayer</a:t>
            </a:r>
            <a:r>
              <a:rPr lang="en-US" baseline="0" dirty="0" smtClean="0"/>
              <a:t>.  </a:t>
            </a:r>
            <a:r>
              <a:rPr lang="en-US" dirty="0" smtClean="0"/>
              <a:t>This sad looking pamphlet is</a:t>
            </a:r>
            <a:r>
              <a:rPr lang="en-US" baseline="0" dirty="0" smtClean="0"/>
              <a:t> Emma Goldman’s copy of Margaret Sanger’s contraband birth control pamphlet.  It is vital to retain the quality of use shown here, but the simply mounting makes this pamphlet look cared for and the display of it purposeful.  Simply polyethylene STRAPPING.</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20</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Because everything is mounted, the material can be handled safely while</a:t>
            </a:r>
            <a:r>
              <a:rPr lang="en-US" baseline="0" dirty="0" smtClean="0"/>
              <a:t> setting up the exhibit.</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22</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At</a:t>
            </a:r>
            <a:r>
              <a:rPr lang="en-US" baseline="0" dirty="0" smtClean="0"/>
              <a:t> SL, monochromatic items—that is gray—can be visually overwhelmed by labels.  Keep in mind.</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23</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like to mount labels</a:t>
            </a:r>
            <a:r>
              <a:rPr lang="en-US" baseline="0" dirty="0" smtClean="0"/>
              <a:t> on mat board.  This is an easy way.  Hold up sample with </a:t>
            </a:r>
            <a:r>
              <a:rPr lang="en-US" baseline="0" dirty="0" err="1" smtClean="0"/>
              <a:t>vivak</a:t>
            </a:r>
            <a:r>
              <a:rPr lang="en-US" baseline="0" dirty="0" smtClean="0"/>
              <a:t> SPACER. Show </a:t>
            </a:r>
            <a:r>
              <a:rPr lang="en-US" baseline="0" dirty="0" err="1" smtClean="0"/>
              <a:t>vivak</a:t>
            </a:r>
            <a:r>
              <a:rPr lang="en-US" baseline="0" dirty="0" smtClean="0"/>
              <a:t> SPACER.</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24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49809-0FB1-478F-B42F-1F4E45726D0B}"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Cut it with board shears and clamp it in job backer.</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25</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Keep </a:t>
            </a:r>
            <a:r>
              <a:rPr lang="en-US" dirty="0" err="1" smtClean="0"/>
              <a:t>vivak</a:t>
            </a:r>
            <a:r>
              <a:rPr lang="en-US" dirty="0" smtClean="0"/>
              <a:t> scraps for supports for objects and labels.  Irina told</a:t>
            </a:r>
            <a:r>
              <a:rPr lang="en-US" baseline="0" dirty="0" smtClean="0"/>
              <a:t> me that this can be recycled now…</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26</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 various</a:t>
            </a:r>
            <a:r>
              <a:rPr lang="en-US" baseline="0" dirty="0" smtClean="0"/>
              <a:t> supports to create differences in height for objects or labels …or both</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27</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12937">
              <a:defRPr/>
            </a:pPr>
            <a:r>
              <a:rPr lang="en-US" dirty="0" smtClean="0"/>
              <a:t>Priscilla</a:t>
            </a:r>
            <a:r>
              <a:rPr lang="en-US" baseline="0" dirty="0" smtClean="0"/>
              <a:t> will talk more about cradles.  Show mine.  </a:t>
            </a:r>
            <a:r>
              <a:rPr lang="en-US" dirty="0" smtClean="0"/>
              <a:t>Pay attention to sharp corners—calfskin</a:t>
            </a:r>
            <a:r>
              <a:rPr lang="en-US" baseline="0" dirty="0" smtClean="0"/>
              <a:t> binding, for example</a:t>
            </a:r>
            <a:endParaRPr lang="en-US" dirty="0" smtClean="0"/>
          </a:p>
          <a:p>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28</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Narrative of the objects is particularly</a:t>
            </a:r>
            <a:r>
              <a:rPr lang="en-US" baseline="0" dirty="0" smtClean="0"/>
              <a:t> important in displays with a historical focus</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29</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Use</a:t>
            </a:r>
            <a:r>
              <a:rPr lang="en-US" baseline="0" dirty="0" smtClean="0"/>
              <a:t> of SPACERS to help train eye</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30</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Soft focus or even shut eyes?</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33</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Compromises are necessary but</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35</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38</a:t>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Flo’s hat (dusting)and exhibit</a:t>
            </a:r>
            <a:r>
              <a:rPr lang="en-US" baseline="0" dirty="0" smtClean="0"/>
              <a:t> area location (lockers)</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40</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100,000</a:t>
            </a:r>
            <a:r>
              <a:rPr lang="en-US" baseline="0" dirty="0" smtClean="0"/>
              <a:t> throughout state to draw attention to referendum.  An example of unusual format found in library collections.  Rather than string the birds around the neck, I had to come up with a roost for them—these are fabricated from mat board and </a:t>
            </a:r>
            <a:r>
              <a:rPr lang="en-US" baseline="0" dirty="0" err="1" smtClean="0"/>
              <a:t>vivak</a:t>
            </a:r>
            <a:r>
              <a:rPr lang="en-US" baseline="0" dirty="0" smtClean="0"/>
              <a:t>—a polyester material I will talk about later.</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Staff involvement.  I</a:t>
            </a:r>
            <a:r>
              <a:rPr lang="en-US" baseline="0" dirty="0" smtClean="0"/>
              <a:t> maintain a list that staff add to when they have idea.  We try to incorporate anniversary information, etc.  This is example.</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42</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 will run through</a:t>
            </a:r>
            <a:r>
              <a:rPr lang="en-US" baseline="0" dirty="0" smtClean="0"/>
              <a:t> some before and </a:t>
            </a:r>
            <a:r>
              <a:rPr lang="en-US" baseline="0" dirty="0" err="1" smtClean="0"/>
              <a:t>afters</a:t>
            </a:r>
            <a:r>
              <a:rPr lang="en-US" baseline="0" dirty="0" smtClean="0"/>
              <a:t> as well as slides of previous exhibits.  Feel free to comment or make a suggestion.</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43</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Upper</a:t>
            </a:r>
            <a:r>
              <a:rPr lang="en-US" baseline="0" dirty="0" smtClean="0"/>
              <a:t> right—would not see the </a:t>
            </a:r>
            <a:r>
              <a:rPr lang="en-US" baseline="0" dirty="0" err="1" smtClean="0"/>
              <a:t>vivak</a:t>
            </a:r>
            <a:r>
              <a:rPr lang="en-US" baseline="0" dirty="0" smtClean="0"/>
              <a:t>.  Shadows help to create depth, which makes the flat objects a bit more lively.</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46</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Close with HUCTW</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51</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B7049809-0FB1-478F-B42F-1F4E45726D0B}"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My</a:t>
            </a:r>
            <a:r>
              <a:rPr lang="en-US" baseline="0" dirty="0" smtClean="0"/>
              <a:t> job is to support the exhibit team.  </a:t>
            </a:r>
            <a:r>
              <a:rPr lang="en-US" dirty="0" smtClean="0"/>
              <a:t>Admin</a:t>
            </a:r>
            <a:r>
              <a:rPr lang="en-US" baseline="0" dirty="0" smtClean="0"/>
              <a:t> is involved because of reception, publicity</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Here’s the team for the current</a:t>
            </a:r>
            <a:r>
              <a:rPr lang="en-US" baseline="0" dirty="0" smtClean="0"/>
              <a:t> exhibit…missing a couple.  Paula, Katie, Summer, Laura and Stacey.</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a:t>
            </a:r>
            <a:r>
              <a:rPr lang="en-US" baseline="0" dirty="0" smtClean="0"/>
              <a:t> is an exhibit panel from our current exhibit.  Even though this is text heavy, if one wants more info, we have incorporated a QR (quick response) code in the panel.</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Example of SL finding aid link.  A goal is to minimize text in the cases.  At</a:t>
            </a:r>
            <a:r>
              <a:rPr lang="en-US" baseline="0" dirty="0" smtClean="0"/>
              <a:t> Music Library, there are links to music, etc…</a:t>
            </a:r>
            <a:endParaRPr lang="en-US" dirty="0"/>
          </a:p>
        </p:txBody>
      </p:sp>
      <p:sp>
        <p:nvSpPr>
          <p:cNvPr id="4" name="Slide Number Placeholder 3"/>
          <p:cNvSpPr>
            <a:spLocks noGrp="1"/>
          </p:cNvSpPr>
          <p:nvPr>
            <p:ph type="sldNum" sz="quarter" idx="10"/>
          </p:nvPr>
        </p:nvSpPr>
        <p:spPr/>
        <p:txBody>
          <a:bodyPr/>
          <a:lstStyle/>
          <a:p>
            <a:fld id="{B7049809-0FB1-478F-B42F-1F4E45726D0B}" type="slidenum">
              <a:rPr lang="en-US" smtClean="0"/>
              <a:pPr/>
              <a:t>10</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andar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4C73C-DCE0-4F10-A1AC-959C460E57E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AF719A-4827-447C-A6DD-0160CBCB2053}" type="datetimeFigureOut">
              <a:rPr lang="en-US" smtClean="0"/>
              <a:pPr/>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187393-3B1A-46B4-8F12-C438805E0C3C}" type="slidenum">
              <a:rPr lang="en-US" smtClean="0"/>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a:latin typeface="Candara" pitchFamily="34" charset="0"/>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latin typeface="Candara" pitchFamily="34" charset="0"/>
              </a:defRPr>
            </a:lvl1pPr>
            <a:lvl2pPr>
              <a:defRPr>
                <a:latin typeface="Candara" pitchFamily="34" charset="0"/>
              </a:defRPr>
            </a:lvl2pPr>
            <a:lvl3pPr>
              <a:defRPr>
                <a:latin typeface="Candara" pitchFamily="34" charset="0"/>
              </a:defRPr>
            </a:lvl3pPr>
            <a:lvl4pPr>
              <a:defRPr>
                <a:latin typeface="Candara" pitchFamily="34" charset="0"/>
              </a:defRPr>
            </a:lvl4pPr>
            <a:lvl5pPr>
              <a:defRPr>
                <a:latin typeface="Candar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4C73C-DCE0-4F10-A1AC-959C460E57E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ndara"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ndar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4C73C-DCE0-4F10-A1AC-959C460E57E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rebuchet MS" pitchFamily="34" charset="0"/>
              </a:defRPr>
            </a:lvl1p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4C73C-DCE0-4F10-A1AC-959C460E57EE}"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atin typeface="Candara" pitchFamily="34" charset="0"/>
              </a:defRPr>
            </a:lvl1pPr>
          </a:lstStyle>
          <a:p>
            <a:r>
              <a:rPr lang="en-US" dirty="0" smtClean="0"/>
              <a:t>Click to edit Master title style</a:t>
            </a:r>
            <a:endParaRPr lang="en-US" dirty="0"/>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atin typeface="Candara"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smtClean="0"/>
              <a:t>Click to edit Master text styles</a:t>
            </a:r>
          </a:p>
        </p:txBody>
      </p:sp>
      <p:sp>
        <p:nvSpPr>
          <p:cNvPr id="5" name="Date Placeholder 4"/>
          <p:cNvSpPr>
            <a:spLocks noGrp="1"/>
          </p:cNvSpPr>
          <p:nvPr>
            <p:ph type="dt" sz="half" idx="10"/>
          </p:nvPr>
        </p:nvSpPr>
        <p:spPr/>
        <p:txBody>
          <a:bodyPr/>
          <a:lstStyle/>
          <a:p>
            <a:fld id="{BC0DC1CE-4FEC-4AC8-B7BB-39EB98BB2CC0}" type="datetimeFigureOut">
              <a:rPr lang="en-US" smtClean="0"/>
              <a:pPr/>
              <a:t>11/27/2018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074C73C-DCE0-4F10-A1AC-959C460E57EE}" type="slidenum">
              <a:rPr lang="en-US" smtClean="0"/>
              <a:pPr/>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DC1CE-4FEC-4AC8-B7BB-39EB98BB2CC0}" type="datetimeFigureOut">
              <a:rPr lang="en-US" smtClean="0"/>
              <a:pPr/>
              <a:t>11/27/2018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4C73C-DCE0-4F10-A1AC-959C460E57E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AF719A-4827-447C-A6DD-0160CBCB2053}" type="datetimeFigureOut">
              <a:rPr lang="en-US" smtClean="0"/>
              <a:pPr/>
              <a:t>11/27/2018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187393-3B1A-46B4-8F12-C438805E0C3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0DC1CE-4FEC-4AC8-B7BB-39EB98BB2CC0}" type="datetimeFigureOut">
              <a:rPr lang="en-US" smtClean="0"/>
              <a:pPr/>
              <a:t>11/27/2018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74C73C-DCE0-4F10-A1AC-959C460E57EE}"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10.jpeg"/></Relationships>
</file>

<file path=ppt/slides/_rels/slide1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24.jpeg"/></Relationships>
</file>

<file path=ppt/slides/_rels/slide4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26.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62000" y="533400"/>
            <a:ext cx="7620000" cy="2362199"/>
          </a:xfrm>
        </p:spPr>
        <p:txBody>
          <a:bodyPr>
            <a:normAutofit/>
          </a:bodyPr>
          <a:lstStyle/>
          <a:p>
            <a:r>
              <a:rPr lang="en-US" dirty="0" smtClean="0">
                <a:cs typeface="Leelawadee" pitchFamily="34" charset="-34"/>
              </a:rPr>
              <a:t>Preparation of Library Materials for Exhibit</a:t>
            </a:r>
            <a:endParaRPr lang="en-US" dirty="0">
              <a:cs typeface="Leelawadee" pitchFamily="34" charset="-34"/>
            </a:endParaRPr>
          </a:p>
        </p:txBody>
      </p:sp>
      <p:sp>
        <p:nvSpPr>
          <p:cNvPr id="3" name="Subtitle 2"/>
          <p:cNvSpPr>
            <a:spLocks noGrp="1"/>
          </p:cNvSpPr>
          <p:nvPr>
            <p:ph type="subTitle" idx="1"/>
          </p:nvPr>
        </p:nvSpPr>
        <p:spPr>
          <a:xfrm>
            <a:off x="1371600" y="3505200"/>
            <a:ext cx="6400800" cy="838200"/>
          </a:xfrm>
        </p:spPr>
        <p:txBody>
          <a:bodyPr>
            <a:normAutofit/>
          </a:bodyPr>
          <a:lstStyle/>
          <a:p>
            <a:r>
              <a:rPr lang="en-US" sz="4000" dirty="0" smtClean="0">
                <a:solidFill>
                  <a:schemeClr val="tx1"/>
                </a:solidFill>
                <a:latin typeface="Candara" pitchFamily="34" charset="0"/>
              </a:rPr>
              <a:t>Planning and Layout</a:t>
            </a:r>
            <a:endParaRPr lang="en-US" sz="4000" dirty="0">
              <a:solidFill>
                <a:schemeClr val="tx1"/>
              </a:solidFill>
              <a:latin typeface="Candara" pitchFamily="34"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533400" y="0"/>
            <a:ext cx="8128000" cy="6502400"/>
          </a:xfrm>
          <a:prstGeom prst="rect">
            <a:avLst/>
          </a:prstGeom>
          <a:noFill/>
          <a:ln w="9525">
            <a:noFill/>
            <a:miter lim="800000"/>
            <a:headEnd/>
            <a:tailEnd/>
          </a:ln>
        </p:spPr>
      </p:pic>
      <p:sp>
        <p:nvSpPr>
          <p:cNvPr id="3" name="TextBox 2"/>
          <p:cNvSpPr txBox="1"/>
          <p:nvPr/>
        </p:nvSpPr>
        <p:spPr>
          <a:xfrm>
            <a:off x="1771092" y="3505200"/>
            <a:ext cx="5585183" cy="400110"/>
          </a:xfrm>
          <a:prstGeom prst="rect">
            <a:avLst/>
          </a:prstGeom>
          <a:solidFill>
            <a:schemeClr val="bg1"/>
          </a:solidFill>
          <a:ln w="28575">
            <a:solidFill>
              <a:srgbClr val="7030A0"/>
            </a:solidFill>
          </a:ln>
        </p:spPr>
        <p:txBody>
          <a:bodyPr wrap="none" rtlCol="0">
            <a:spAutoFit/>
          </a:bodyPr>
          <a:lstStyle/>
          <a:p>
            <a:pPr algn="ctr"/>
            <a:r>
              <a:rPr lang="en-US" sz="2000" dirty="0" smtClean="0">
                <a:latin typeface="Candara" pitchFamily="34" charset="0"/>
              </a:rPr>
              <a:t>Excerpt from Florynce Kennedy Papers finding aid</a:t>
            </a:r>
            <a:endParaRPr lang="en-US" sz="2000" dirty="0">
              <a:latin typeface="Candara" pitchFamily="34"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latin typeface="Candara" pitchFamily="34" charset="0"/>
              </a:rPr>
              <a:t>Timeline factors</a:t>
            </a:r>
            <a:endParaRPr lang="en-US" dirty="0">
              <a:latin typeface="Candara" pitchFamily="34" charset="0"/>
            </a:endParaRPr>
          </a:p>
        </p:txBody>
      </p:sp>
      <p:sp>
        <p:nvSpPr>
          <p:cNvPr id="5" name="Content Placeholder 4"/>
          <p:cNvSpPr>
            <a:spLocks noGrp="1"/>
          </p:cNvSpPr>
          <p:nvPr>
            <p:ph idx="1"/>
          </p:nvPr>
        </p:nvSpPr>
        <p:spPr>
          <a:xfrm>
            <a:off x="457200" y="1371600"/>
            <a:ext cx="8229600" cy="4525963"/>
          </a:xfrm>
        </p:spPr>
        <p:txBody>
          <a:bodyPr>
            <a:normAutofit/>
          </a:bodyPr>
          <a:lstStyle/>
          <a:p>
            <a:r>
              <a:rPr lang="en-US" dirty="0" smtClean="0"/>
              <a:t>Vary from library to library</a:t>
            </a:r>
          </a:p>
          <a:p>
            <a:r>
              <a:rPr lang="en-US" dirty="0" smtClean="0"/>
              <a:t>Exhibit committee formed 6 months ahead opening</a:t>
            </a:r>
          </a:p>
          <a:p>
            <a:r>
              <a:rPr lang="en-US" dirty="0" smtClean="0"/>
              <a:t>Loaned materials?</a:t>
            </a:r>
          </a:p>
          <a:p>
            <a:r>
              <a:rPr lang="en-US" dirty="0" smtClean="0"/>
              <a:t>Conservation treatments?</a:t>
            </a:r>
          </a:p>
          <a:p>
            <a:r>
              <a:rPr lang="en-US" dirty="0" smtClean="0"/>
              <a:t>Preparation of item supports for display</a:t>
            </a:r>
          </a:p>
          <a:p>
            <a:r>
              <a:rPr lang="en-US" dirty="0" smtClean="0"/>
              <a:t>What other projects are going on at same time?</a:t>
            </a:r>
          </a:p>
          <a:p>
            <a:endParaRPr lang="en-US" dirty="0" smtClean="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8800"/>
            <a:ext cx="8229600" cy="1143000"/>
          </a:xfrm>
        </p:spPr>
        <p:txBody>
          <a:bodyPr>
            <a:normAutofit/>
          </a:bodyPr>
          <a:lstStyle/>
          <a:p>
            <a:r>
              <a:rPr lang="en-US" sz="5400" dirty="0" smtClean="0">
                <a:latin typeface="Candara" pitchFamily="34" charset="0"/>
              </a:rPr>
              <a:t>More time=More options</a:t>
            </a:r>
            <a:endParaRPr lang="en-US" sz="5400" dirty="0">
              <a:latin typeface="Candar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a:xfrm>
            <a:off x="457200" y="5334000"/>
            <a:ext cx="8229600" cy="1676400"/>
          </a:xfrm>
        </p:spPr>
        <p:txBody>
          <a:bodyPr>
            <a:normAutofit/>
          </a:bodyPr>
          <a:lstStyle/>
          <a:p>
            <a:pPr algn="l"/>
            <a:r>
              <a:rPr lang="en-US" sz="2800" dirty="0" smtClean="0">
                <a:latin typeface="Candara" pitchFamily="34" charset="0"/>
              </a:rPr>
              <a:t>Photos of Japanese women, ca. 1909-1911.</a:t>
            </a:r>
            <a:br>
              <a:rPr lang="en-US" sz="2800" dirty="0" smtClean="0">
                <a:latin typeface="Candara" pitchFamily="34" charset="0"/>
              </a:rPr>
            </a:br>
            <a:r>
              <a:rPr lang="en-US" sz="2800" dirty="0" smtClean="0">
                <a:latin typeface="Candara" pitchFamily="34" charset="0"/>
              </a:rPr>
              <a:t>From the papers of Maud Wood Park. </a:t>
            </a:r>
            <a:br>
              <a:rPr lang="en-US" sz="2800" dirty="0" smtClean="0">
                <a:latin typeface="Candara" pitchFamily="34" charset="0"/>
              </a:rPr>
            </a:br>
            <a:endParaRPr lang="en-US" sz="2800" dirty="0">
              <a:latin typeface="Candara" pitchFamily="34" charset="0"/>
            </a:endParaRPr>
          </a:p>
        </p:txBody>
      </p:sp>
      <p:pic>
        <p:nvPicPr>
          <p:cNvPr id="4" name="Content Placeholder 3" descr="mayday photos 013.JPG"/>
          <p:cNvPicPr>
            <a:picLocks noGrp="1" noChangeAspect="1"/>
          </p:cNvPicPr>
          <p:nvPr>
            <p:ph sz="half" idx="1"/>
          </p:nvPr>
        </p:nvPicPr>
        <p:blipFill>
          <a:blip r:embed="rId3" cstate="print"/>
          <a:srcRect l="4490" t="6734" r="5717" b="7401"/>
          <a:stretch>
            <a:fillRect/>
          </a:stretch>
        </p:blipFill>
        <p:spPr>
          <a:xfrm>
            <a:off x="609600" y="457200"/>
            <a:ext cx="3657603" cy="4663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1" name="Content Placeholder 10" descr="Tenacious women 018.JPG"/>
          <p:cNvPicPr>
            <a:picLocks noGrp="1" noChangeAspect="1"/>
          </p:cNvPicPr>
          <p:nvPr>
            <p:ph sz="half" idx="2"/>
          </p:nvPr>
        </p:nvPicPr>
        <p:blipFill>
          <a:blip r:embed="rId4" cstate="print"/>
          <a:srcRect t="5051" r="1227" b="2350"/>
          <a:stretch>
            <a:fillRect/>
          </a:stretch>
        </p:blipFill>
        <p:spPr>
          <a:xfrm>
            <a:off x="4800600" y="457200"/>
            <a:ext cx="3730752" cy="466344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lang="en-US" sz="3600" dirty="0" smtClean="0">
                <a:latin typeface="Candara" pitchFamily="34" charset="0"/>
              </a:rPr>
              <a:t>Countdown</a:t>
            </a:r>
            <a:endParaRPr lang="en-US" sz="3600" dirty="0">
              <a:latin typeface="Candara" pitchFamily="34" charset="0"/>
            </a:endParaRPr>
          </a:p>
        </p:txBody>
      </p:sp>
      <p:sp>
        <p:nvSpPr>
          <p:cNvPr id="3" name="Content Placeholder 2"/>
          <p:cNvSpPr>
            <a:spLocks noGrp="1"/>
          </p:cNvSpPr>
          <p:nvPr>
            <p:ph idx="1"/>
          </p:nvPr>
        </p:nvSpPr>
        <p:spPr>
          <a:xfrm>
            <a:off x="228600" y="990600"/>
            <a:ext cx="8686800" cy="5486400"/>
          </a:xfrm>
        </p:spPr>
        <p:txBody>
          <a:bodyPr>
            <a:normAutofit fontScale="92500"/>
          </a:bodyPr>
          <a:lstStyle/>
          <a:p>
            <a:r>
              <a:rPr lang="en-US" dirty="0" smtClean="0"/>
              <a:t>Selection of items for cases and walls finalized</a:t>
            </a:r>
          </a:p>
          <a:p>
            <a:r>
              <a:rPr lang="en-US" dirty="0" smtClean="0"/>
              <a:t>All items requiring treatment to conservator</a:t>
            </a:r>
          </a:p>
          <a:p>
            <a:r>
              <a:rPr lang="en-US" dirty="0" smtClean="0"/>
              <a:t>Content ready for a/v component</a:t>
            </a:r>
          </a:p>
          <a:p>
            <a:r>
              <a:rPr lang="en-US" dirty="0" smtClean="0"/>
              <a:t>All items for support preparation</a:t>
            </a:r>
          </a:p>
          <a:p>
            <a:r>
              <a:rPr lang="en-US" dirty="0" smtClean="0"/>
              <a:t>Case panel text to library directors and/or curator</a:t>
            </a:r>
          </a:p>
          <a:p>
            <a:r>
              <a:rPr lang="en-US" dirty="0" smtClean="0"/>
              <a:t>Graphics to printer</a:t>
            </a:r>
          </a:p>
          <a:p>
            <a:r>
              <a:rPr lang="en-US" dirty="0" smtClean="0"/>
              <a:t>Caption text mounted</a:t>
            </a:r>
          </a:p>
          <a:p>
            <a:r>
              <a:rPr lang="en-US" dirty="0" smtClean="0"/>
              <a:t>Old exhibit taken down</a:t>
            </a:r>
          </a:p>
          <a:p>
            <a:r>
              <a:rPr lang="en-US" dirty="0" smtClean="0"/>
              <a:t>Patching/painting</a:t>
            </a:r>
          </a:p>
          <a:p>
            <a:r>
              <a:rPr lang="en-US" dirty="0" smtClean="0"/>
              <a:t>MOUNT EXHIBIT</a:t>
            </a:r>
          </a:p>
          <a:p>
            <a:endParaRPr lang="en-US" dirty="0" smtClean="0"/>
          </a:p>
          <a:p>
            <a:pPr lvl="1">
              <a:buNone/>
            </a:pPr>
            <a:endParaRPr lang="en-US" dirty="0"/>
          </a:p>
        </p:txBody>
      </p:sp>
    </p:spTree>
  </p:cSld>
  <p:clrMapOvr>
    <a:masterClrMapping/>
  </p:clrMapOvr>
  <p:transition spd="slow"/>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143000"/>
            <a:ext cx="1905000" cy="1143000"/>
          </a:xfrm>
        </p:spPr>
        <p:txBody>
          <a:bodyPr>
            <a:noAutofit/>
          </a:bodyPr>
          <a:lstStyle/>
          <a:p>
            <a:pPr algn="l"/>
            <a:r>
              <a:rPr lang="en-US" sz="4000" dirty="0" smtClean="0">
                <a:latin typeface="Candara" pitchFamily="34" charset="0"/>
              </a:rPr>
              <a:t>Shapes </a:t>
            </a:r>
            <a:endParaRPr lang="en-US" sz="4000" dirty="0">
              <a:latin typeface="Candara" pitchFamily="34" charset="0"/>
            </a:endParaRPr>
          </a:p>
        </p:txBody>
      </p:sp>
      <p:sp>
        <p:nvSpPr>
          <p:cNvPr id="14" name="Content Placeholder 13"/>
          <p:cNvSpPr>
            <a:spLocks noGrp="1"/>
          </p:cNvSpPr>
          <p:nvPr>
            <p:ph idx="1"/>
          </p:nvPr>
        </p:nvSpPr>
        <p:spPr>
          <a:xfrm>
            <a:off x="685800" y="304800"/>
            <a:ext cx="7696200" cy="715963"/>
          </a:xfrm>
        </p:spPr>
        <p:txBody>
          <a:bodyPr>
            <a:normAutofit fontScale="70000" lnSpcReduction="20000"/>
          </a:bodyPr>
          <a:lstStyle/>
          <a:p>
            <a:pPr algn="ctr">
              <a:buNone/>
            </a:pPr>
            <a:r>
              <a:rPr lang="en-US" sz="4000" dirty="0" smtClean="0"/>
              <a:t>LAYOUT  PLANNING USING PAPER TEMPLATES</a:t>
            </a:r>
            <a:endParaRPr lang="en-US" sz="4000" dirty="0"/>
          </a:p>
        </p:txBody>
      </p:sp>
      <p:sp>
        <p:nvSpPr>
          <p:cNvPr id="6" name="Hexagon 5"/>
          <p:cNvSpPr>
            <a:spLocks noChangeAspect="1"/>
          </p:cNvSpPr>
          <p:nvPr/>
        </p:nvSpPr>
        <p:spPr>
          <a:xfrm>
            <a:off x="457200" y="2971800"/>
            <a:ext cx="3712454" cy="3200400"/>
          </a:xfrm>
          <a:prstGeom prst="hexagon">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accent2">
                  <a:lumMod val="40000"/>
                  <a:lumOff val="60000"/>
                </a:schemeClr>
              </a:solidFill>
            </a:endParaRPr>
          </a:p>
        </p:txBody>
      </p:sp>
      <p:sp>
        <p:nvSpPr>
          <p:cNvPr id="7" name="Rectangle 6"/>
          <p:cNvSpPr>
            <a:spLocks noChangeAspect="1"/>
          </p:cNvSpPr>
          <p:nvPr/>
        </p:nvSpPr>
        <p:spPr>
          <a:xfrm>
            <a:off x="3886200" y="1447800"/>
            <a:ext cx="4659780" cy="1920240"/>
          </a:xfrm>
          <a:prstGeom prst="rect">
            <a:avLst/>
          </a:prstGeom>
          <a:solidFill>
            <a:schemeClr val="tx2">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extBox 7"/>
          <p:cNvSpPr txBox="1"/>
          <p:nvPr/>
        </p:nvSpPr>
        <p:spPr>
          <a:xfrm>
            <a:off x="5105400" y="1524000"/>
            <a:ext cx="2362200" cy="461665"/>
          </a:xfrm>
          <a:prstGeom prst="rect">
            <a:avLst/>
          </a:prstGeom>
          <a:noFill/>
        </p:spPr>
        <p:txBody>
          <a:bodyPr wrap="square" rtlCol="0">
            <a:spAutoFit/>
          </a:bodyPr>
          <a:lstStyle/>
          <a:p>
            <a:r>
              <a:rPr lang="en-US" sz="2400" dirty="0" smtClean="0">
                <a:latin typeface="Candara" pitchFamily="34" charset="0"/>
              </a:rPr>
              <a:t>6” Back Height </a:t>
            </a:r>
            <a:endParaRPr lang="en-US" sz="2400" dirty="0">
              <a:latin typeface="Candara" pitchFamily="34" charset="0"/>
            </a:endParaRPr>
          </a:p>
        </p:txBody>
      </p:sp>
      <p:sp>
        <p:nvSpPr>
          <p:cNvPr id="9" name="TextBox 8"/>
          <p:cNvSpPr txBox="1"/>
          <p:nvPr/>
        </p:nvSpPr>
        <p:spPr>
          <a:xfrm>
            <a:off x="5105400" y="2819400"/>
            <a:ext cx="2743200" cy="457200"/>
          </a:xfrm>
          <a:prstGeom prst="rect">
            <a:avLst/>
          </a:prstGeom>
          <a:noFill/>
        </p:spPr>
        <p:txBody>
          <a:bodyPr wrap="square" rtlCol="0">
            <a:spAutoFit/>
          </a:bodyPr>
          <a:lstStyle/>
          <a:p>
            <a:r>
              <a:rPr lang="en-US" sz="2400" dirty="0" smtClean="0">
                <a:latin typeface="Candara" pitchFamily="34" charset="0"/>
              </a:rPr>
              <a:t>3” Front Height</a:t>
            </a:r>
            <a:endParaRPr lang="en-US" sz="2400" dirty="0">
              <a:latin typeface="Candara" pitchFamily="34" charset="0"/>
            </a:endParaRPr>
          </a:p>
        </p:txBody>
      </p:sp>
      <p:sp>
        <p:nvSpPr>
          <p:cNvPr id="10" name="TextBox 9"/>
          <p:cNvSpPr txBox="1"/>
          <p:nvPr/>
        </p:nvSpPr>
        <p:spPr>
          <a:xfrm>
            <a:off x="1600200" y="4191000"/>
            <a:ext cx="1524000" cy="461665"/>
          </a:xfrm>
          <a:prstGeom prst="rect">
            <a:avLst/>
          </a:prstGeom>
          <a:noFill/>
        </p:spPr>
        <p:txBody>
          <a:bodyPr wrap="square" rtlCol="0">
            <a:spAutoFit/>
          </a:bodyPr>
          <a:lstStyle/>
          <a:p>
            <a:r>
              <a:rPr lang="en-US" sz="2400" dirty="0" smtClean="0">
                <a:latin typeface="Candara" pitchFamily="34" charset="0"/>
              </a:rPr>
              <a:t>Height  </a:t>
            </a:r>
            <a:r>
              <a:rPr lang="en-US" sz="2400" dirty="0" smtClean="0"/>
              <a:t>8”</a:t>
            </a:r>
            <a:endParaRPr lang="en-US" sz="2400" dirty="0"/>
          </a:p>
        </p:txBody>
      </p:sp>
      <p:sp>
        <p:nvSpPr>
          <p:cNvPr id="12" name="TextBox 11"/>
          <p:cNvSpPr txBox="1"/>
          <p:nvPr/>
        </p:nvSpPr>
        <p:spPr>
          <a:xfrm>
            <a:off x="5791200" y="4267200"/>
            <a:ext cx="1447800" cy="707886"/>
          </a:xfrm>
          <a:prstGeom prst="rect">
            <a:avLst/>
          </a:prstGeom>
          <a:noFill/>
        </p:spPr>
        <p:txBody>
          <a:bodyPr wrap="square" rtlCol="0">
            <a:spAutoFit/>
          </a:bodyPr>
          <a:lstStyle/>
          <a:p>
            <a:r>
              <a:rPr lang="en-US" sz="4000" dirty="0" smtClean="0">
                <a:latin typeface="Candara" pitchFamily="34" charset="0"/>
              </a:rPr>
              <a:t>Sizes</a:t>
            </a:r>
            <a:endParaRPr lang="en-US" sz="4000" dirty="0">
              <a:latin typeface="Candara" pitchFamily="34" charset="0"/>
            </a:endParaRPr>
          </a:p>
        </p:txBody>
      </p:sp>
      <p:sp>
        <p:nvSpPr>
          <p:cNvPr id="15" name="TextBox 14"/>
          <p:cNvSpPr txBox="1"/>
          <p:nvPr/>
        </p:nvSpPr>
        <p:spPr>
          <a:xfrm>
            <a:off x="4191000" y="5105400"/>
            <a:ext cx="590226" cy="461665"/>
          </a:xfrm>
          <a:prstGeom prst="rect">
            <a:avLst/>
          </a:prstGeom>
          <a:noFill/>
        </p:spPr>
        <p:txBody>
          <a:bodyPr wrap="none" rtlCol="0">
            <a:spAutoFit/>
          </a:bodyPr>
          <a:lstStyle/>
          <a:p>
            <a:r>
              <a:rPr lang="en-US" sz="2400" dirty="0" smtClean="0">
                <a:latin typeface="Candara" pitchFamily="34" charset="0"/>
              </a:rPr>
              <a:t>12”</a:t>
            </a:r>
            <a:endParaRPr lang="en-US" sz="2400" dirty="0">
              <a:latin typeface="Candara" pitchFamily="34" charset="0"/>
            </a:endParaRPr>
          </a:p>
        </p:txBody>
      </p:sp>
      <p:cxnSp>
        <p:nvCxnSpPr>
          <p:cNvPr id="17" name="Straight Arrow Connector 16"/>
          <p:cNvCxnSpPr/>
          <p:nvPr/>
        </p:nvCxnSpPr>
        <p:spPr>
          <a:xfrm flipH="1">
            <a:off x="2362200" y="5410200"/>
            <a:ext cx="1819112" cy="685800"/>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924800" y="3581400"/>
            <a:ext cx="671979" cy="461665"/>
          </a:xfrm>
          <a:prstGeom prst="rect">
            <a:avLst/>
          </a:prstGeom>
          <a:noFill/>
        </p:spPr>
        <p:txBody>
          <a:bodyPr wrap="none" rtlCol="0">
            <a:spAutoFit/>
          </a:bodyPr>
          <a:lstStyle/>
          <a:p>
            <a:r>
              <a:rPr lang="en-US" sz="2400" dirty="0" smtClean="0">
                <a:latin typeface="Candara" pitchFamily="34" charset="0"/>
              </a:rPr>
              <a:t>49”</a:t>
            </a:r>
            <a:endParaRPr lang="en-US" sz="2400" dirty="0">
              <a:latin typeface="Candara" pitchFamily="34" charset="0"/>
            </a:endParaRPr>
          </a:p>
        </p:txBody>
      </p:sp>
      <p:cxnSp>
        <p:nvCxnSpPr>
          <p:cNvPr id="24" name="Straight Arrow Connector 23"/>
          <p:cNvCxnSpPr>
            <a:stCxn id="22" idx="1"/>
          </p:cNvCxnSpPr>
          <p:nvPr/>
        </p:nvCxnSpPr>
        <p:spPr>
          <a:xfrm flipH="1" flipV="1">
            <a:off x="6858000" y="3429000"/>
            <a:ext cx="1066800" cy="383233"/>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3048000" y="1447800"/>
            <a:ext cx="651140" cy="461665"/>
          </a:xfrm>
          <a:prstGeom prst="rect">
            <a:avLst/>
          </a:prstGeom>
          <a:noFill/>
        </p:spPr>
        <p:txBody>
          <a:bodyPr wrap="none" rtlCol="0">
            <a:spAutoFit/>
          </a:bodyPr>
          <a:lstStyle/>
          <a:p>
            <a:r>
              <a:rPr lang="en-US" sz="2400" dirty="0" smtClean="0">
                <a:latin typeface="Candara" pitchFamily="34" charset="0"/>
              </a:rPr>
              <a:t>20”</a:t>
            </a:r>
            <a:endParaRPr lang="en-US" sz="2400" dirty="0">
              <a:latin typeface="Candara" pitchFamily="34" charset="0"/>
            </a:endParaRPr>
          </a:p>
        </p:txBody>
      </p:sp>
      <p:cxnSp>
        <p:nvCxnSpPr>
          <p:cNvPr id="28" name="Straight Arrow Connector 27"/>
          <p:cNvCxnSpPr>
            <a:stCxn id="26" idx="2"/>
          </p:cNvCxnSpPr>
          <p:nvPr/>
        </p:nvCxnSpPr>
        <p:spPr>
          <a:xfrm>
            <a:off x="3373570" y="1909465"/>
            <a:ext cx="436430" cy="452735"/>
          </a:xfrm>
          <a:prstGeom prst="straightConnector1">
            <a:avLst/>
          </a:prstGeom>
          <a:ln w="1905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600200" y="4800600"/>
            <a:ext cx="5907088" cy="566738"/>
          </a:xfrm>
        </p:spPr>
        <p:txBody>
          <a:bodyPr>
            <a:normAutofit fontScale="90000"/>
          </a:bodyPr>
          <a:lstStyle/>
          <a:p>
            <a:pPr algn="ctr"/>
            <a:r>
              <a:rPr lang="en-US" b="0" dirty="0" smtClean="0"/>
              <a:t>Each case has a box for temporary housing of display items</a:t>
            </a:r>
            <a:endParaRPr lang="en-US" b="0" dirty="0"/>
          </a:p>
        </p:txBody>
      </p:sp>
      <p:pic>
        <p:nvPicPr>
          <p:cNvPr id="4" name="Content Placeholder 3" descr="mayday photos 002.JPG"/>
          <p:cNvPicPr>
            <a:picLocks noGrp="1" noChangeAspect="1"/>
          </p:cNvPicPr>
          <p:nvPr>
            <p:ph type="pic" idx="1"/>
          </p:nvPr>
        </p:nvPicPr>
        <p:blipFill>
          <a:blip r:embed="rId2" cstate="print"/>
          <a:srcRect l="321" r="321"/>
          <a:stretch>
            <a:fillRect/>
          </a:stretch>
        </p:blipFill>
        <p:spPr/>
      </p:pic>
      <p:sp>
        <p:nvSpPr>
          <p:cNvPr id="6" name="Text Placeholder 5"/>
          <p:cNvSpPr>
            <a:spLocks noGrp="1"/>
          </p:cNvSpPr>
          <p:nvPr>
            <p:ph type="body" sz="half" idx="2"/>
          </p:nvPr>
        </p:nvSpPr>
        <p:spPr/>
        <p:txBody>
          <a:bodyPr/>
          <a:lstStyle/>
          <a:p>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latin typeface="Candara" pitchFamily="34" charset="0"/>
              </a:rPr>
              <a:t>ROUGH LAYOUT</a:t>
            </a:r>
            <a:endParaRPr lang="en-US" sz="3000" dirty="0">
              <a:latin typeface="Candara" pitchFamily="34" charset="0"/>
            </a:endParaRPr>
          </a:p>
        </p:txBody>
      </p:sp>
      <p:sp>
        <p:nvSpPr>
          <p:cNvPr id="3" name="Text Placeholder 2"/>
          <p:cNvSpPr>
            <a:spLocks noGrp="1"/>
          </p:cNvSpPr>
          <p:nvPr>
            <p:ph type="body" idx="1"/>
          </p:nvPr>
        </p:nvSpPr>
        <p:spPr/>
        <p:txBody>
          <a:bodyPr/>
          <a:lstStyle/>
          <a:p>
            <a:endParaRPr lang="en-US"/>
          </a:p>
        </p:txBody>
      </p:sp>
      <p:pic>
        <p:nvPicPr>
          <p:cNvPr id="7" name="Content Placeholder 6" descr="mayday photos 006.JPG"/>
          <p:cNvPicPr>
            <a:picLocks noGrp="1" noChangeAspect="1"/>
          </p:cNvPicPr>
          <p:nvPr>
            <p:ph sz="half" idx="2"/>
          </p:nvPr>
        </p:nvPicPr>
        <p:blipFill>
          <a:blip r:embed="rId3" cstate="print"/>
          <a:srcRect t="7544" b="9470"/>
          <a:stretch>
            <a:fillRect/>
          </a:stretch>
        </p:blipFill>
        <p:spPr>
          <a:xfrm>
            <a:off x="457200" y="2133600"/>
            <a:ext cx="4040188" cy="2514600"/>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3"/>
          </p:nvPr>
        </p:nvSpPr>
        <p:spPr/>
        <p:txBody>
          <a:bodyPr/>
          <a:lstStyle/>
          <a:p>
            <a:endParaRPr lang="en-US"/>
          </a:p>
        </p:txBody>
      </p:sp>
      <p:pic>
        <p:nvPicPr>
          <p:cNvPr id="8" name="Content Placeholder 7" descr="mayday photos 007.JPG"/>
          <p:cNvPicPr>
            <a:picLocks noGrp="1" noChangeAspect="1"/>
          </p:cNvPicPr>
          <p:nvPr>
            <p:ph sz="quarter" idx="4"/>
          </p:nvPr>
        </p:nvPicPr>
        <p:blipFill>
          <a:blip r:embed="rId4" cstate="print"/>
          <a:srcRect t="5027" b="12019"/>
          <a:stretch>
            <a:fillRect/>
          </a:stretch>
        </p:blipFill>
        <p:spPr>
          <a:xfrm>
            <a:off x="4648200" y="2133600"/>
            <a:ext cx="4041775" cy="251460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000" dirty="0" smtClean="0">
                <a:latin typeface="Candara" pitchFamily="34" charset="0"/>
              </a:rPr>
              <a:t>ROUGH LAYOUT</a:t>
            </a:r>
            <a:endParaRPr lang="en-US" sz="3000" dirty="0">
              <a:latin typeface="Candara" pitchFamily="34" charset="0"/>
            </a:endParaRPr>
          </a:p>
        </p:txBody>
      </p:sp>
      <p:sp>
        <p:nvSpPr>
          <p:cNvPr id="3" name="Text Placeholder 2"/>
          <p:cNvSpPr>
            <a:spLocks noGrp="1"/>
          </p:cNvSpPr>
          <p:nvPr>
            <p:ph type="body" idx="1"/>
          </p:nvPr>
        </p:nvSpPr>
        <p:spPr/>
        <p:txBody>
          <a:bodyPr/>
          <a:lstStyle/>
          <a:p>
            <a:endParaRPr lang="en-US"/>
          </a:p>
        </p:txBody>
      </p:sp>
      <p:pic>
        <p:nvPicPr>
          <p:cNvPr id="7" name="Content Placeholder 6" descr="mayday photos 008.JPG"/>
          <p:cNvPicPr>
            <a:picLocks noGrp="1" noChangeAspect="1"/>
          </p:cNvPicPr>
          <p:nvPr>
            <p:ph sz="half" idx="2"/>
          </p:nvPr>
        </p:nvPicPr>
        <p:blipFill>
          <a:blip r:embed="rId2" cstate="print"/>
          <a:srcRect t="5029" b="11984"/>
          <a:stretch>
            <a:fillRect/>
          </a:stretch>
        </p:blipFill>
        <p:spPr>
          <a:xfrm>
            <a:off x="381000" y="1600200"/>
            <a:ext cx="4040188" cy="2514600"/>
          </a:xfrm>
        </p:spPr>
      </p:pic>
      <p:sp>
        <p:nvSpPr>
          <p:cNvPr id="5" name="Text Placeholder 4"/>
          <p:cNvSpPr>
            <a:spLocks noGrp="1"/>
          </p:cNvSpPr>
          <p:nvPr>
            <p:ph type="body" sz="quarter" idx="3"/>
          </p:nvPr>
        </p:nvSpPr>
        <p:spPr/>
        <p:txBody>
          <a:bodyPr/>
          <a:lstStyle/>
          <a:p>
            <a:endParaRPr lang="en-US"/>
          </a:p>
        </p:txBody>
      </p:sp>
      <p:pic>
        <p:nvPicPr>
          <p:cNvPr id="8" name="Content Placeholder 7" descr="mayday photos 009.JPG"/>
          <p:cNvPicPr>
            <a:picLocks noGrp="1" noChangeAspect="1"/>
          </p:cNvPicPr>
          <p:nvPr>
            <p:ph sz="quarter" idx="4"/>
          </p:nvPr>
        </p:nvPicPr>
        <p:blipFill>
          <a:blip r:embed="rId3" cstate="print"/>
          <a:srcRect t="5027"/>
          <a:stretch>
            <a:fillRect/>
          </a:stretch>
        </p:blipFill>
        <p:spPr>
          <a:xfrm>
            <a:off x="4648200" y="1981200"/>
            <a:ext cx="4041775" cy="2878931"/>
          </a:xfr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latin typeface="Candara" pitchFamily="34" charset="0"/>
              </a:rPr>
              <a:t>Material must be secured</a:t>
            </a:r>
            <a:endParaRPr lang="en-US" sz="3600" dirty="0">
              <a:latin typeface="Candara" pitchFamily="34" charset="0"/>
            </a:endParaRPr>
          </a:p>
        </p:txBody>
      </p:sp>
      <p:pic>
        <p:nvPicPr>
          <p:cNvPr id="4" name="Content Placeholder 3" descr="mayday photos 016.JPG"/>
          <p:cNvPicPr>
            <a:picLocks noGrp="1" noChangeAspect="1"/>
          </p:cNvPicPr>
          <p:nvPr>
            <p:ph idx="1"/>
          </p:nvPr>
        </p:nvPicPr>
        <p:blipFill>
          <a:blip r:embed="rId3" cstate="print"/>
          <a:srcRect b="44441"/>
          <a:stretch>
            <a:fillRect/>
          </a:stretch>
        </p:blipFill>
        <p:spPr>
          <a:xfrm>
            <a:off x="914400" y="1371600"/>
            <a:ext cx="7460983" cy="3108960"/>
          </a:xfrm>
        </p:spPr>
      </p:pic>
      <p:cxnSp>
        <p:nvCxnSpPr>
          <p:cNvPr id="6" name="Straight Arrow Connector 5"/>
          <p:cNvCxnSpPr/>
          <p:nvPr/>
        </p:nvCxnSpPr>
        <p:spPr>
          <a:xfrm>
            <a:off x="1600200" y="1981200"/>
            <a:ext cx="1371600" cy="838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4038600" y="5181600"/>
            <a:ext cx="4419600" cy="369332"/>
          </a:xfrm>
          <a:prstGeom prst="rect">
            <a:avLst/>
          </a:prstGeom>
          <a:noFill/>
        </p:spPr>
        <p:txBody>
          <a:bodyPr wrap="square" rtlCol="0">
            <a:spAutoFit/>
          </a:bodyPr>
          <a:lstStyle/>
          <a:p>
            <a:r>
              <a:rPr lang="en-US" dirty="0" smtClean="0">
                <a:latin typeface="Candara" pitchFamily="34" charset="0"/>
              </a:rPr>
              <a:t>                                        (Not a Harvard Library)</a:t>
            </a:r>
            <a:endParaRPr lang="en-US" dirty="0">
              <a:latin typeface="Candara" pitchFamily="34"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itchFamily="34" charset="0"/>
              </a:rPr>
              <a:t>Types of Materials</a:t>
            </a:r>
            <a:endParaRPr lang="en-US" dirty="0">
              <a:latin typeface="Candara" pitchFamily="34" charset="0"/>
            </a:endParaRPr>
          </a:p>
        </p:txBody>
      </p:sp>
      <p:sp>
        <p:nvSpPr>
          <p:cNvPr id="3" name="Content Placeholder 2"/>
          <p:cNvSpPr>
            <a:spLocks noGrp="1"/>
          </p:cNvSpPr>
          <p:nvPr>
            <p:ph idx="1"/>
          </p:nvPr>
        </p:nvSpPr>
        <p:spPr>
          <a:xfrm>
            <a:off x="533400" y="1600200"/>
            <a:ext cx="8229600" cy="4525963"/>
          </a:xfrm>
        </p:spPr>
        <p:txBody>
          <a:bodyPr/>
          <a:lstStyle/>
          <a:p>
            <a:r>
              <a:rPr lang="en-US" dirty="0" smtClean="0"/>
              <a:t>Books </a:t>
            </a:r>
          </a:p>
          <a:p>
            <a:pPr lvl="1"/>
            <a:r>
              <a:rPr lang="en-US" dirty="0" smtClean="0"/>
              <a:t>Scrapbooks</a:t>
            </a:r>
          </a:p>
          <a:p>
            <a:r>
              <a:rPr lang="en-US" dirty="0" smtClean="0"/>
              <a:t>Manuscripts</a:t>
            </a:r>
          </a:p>
          <a:p>
            <a:r>
              <a:rPr lang="en-US" dirty="0" smtClean="0"/>
              <a:t>Photographs</a:t>
            </a:r>
          </a:p>
          <a:p>
            <a:r>
              <a:rPr lang="en-US" dirty="0" smtClean="0"/>
              <a:t>Posters</a:t>
            </a:r>
          </a:p>
          <a:p>
            <a:r>
              <a:rPr lang="en-US" dirty="0" smtClean="0"/>
              <a:t>Clothing</a:t>
            </a:r>
          </a:p>
          <a:p>
            <a:r>
              <a:rPr lang="en-US" dirty="0" smtClean="0"/>
              <a:t>Memorabilia/ephemera</a:t>
            </a:r>
            <a:endParaRPr lang="en-US" dirty="0"/>
          </a:p>
        </p:txBody>
      </p:sp>
    </p:spTree>
  </p:cSld>
  <p:clrMapOvr>
    <a:masterClrMapping/>
  </p:clrMapOvr>
  <p:transition spd="slow"/>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[Emma Goldman]</a:t>
            </a:r>
            <a:endParaRPr lang="en-US" dirty="0"/>
          </a:p>
        </p:txBody>
      </p:sp>
      <p:pic>
        <p:nvPicPr>
          <p:cNvPr id="6" name="Content Placeholder 5" descr="emma goldman 003.JPG"/>
          <p:cNvPicPr>
            <a:picLocks noGrp="1" noChangeAspect="1"/>
          </p:cNvPicPr>
          <p:nvPr>
            <p:ph idx="1"/>
          </p:nvPr>
        </p:nvPicPr>
        <p:blipFill>
          <a:blip r:embed="rId3" cstate="print">
            <a:lum bright="10000" contrast="20000"/>
          </a:blip>
          <a:srcRect t="2299" r="2299" b="2874"/>
          <a:stretch>
            <a:fillRect/>
          </a:stretch>
        </p:blipFill>
        <p:spPr>
          <a:xfrm>
            <a:off x="2057400" y="228600"/>
            <a:ext cx="4804754" cy="6217920"/>
          </a:xfrm>
        </p:spPr>
      </p:pic>
      <p:sp>
        <p:nvSpPr>
          <p:cNvPr id="7" name="TextBox 6"/>
          <p:cNvSpPr txBox="1"/>
          <p:nvPr/>
        </p:nvSpPr>
        <p:spPr>
          <a:xfrm>
            <a:off x="533400" y="4114800"/>
            <a:ext cx="2396810" cy="369332"/>
          </a:xfrm>
          <a:prstGeom prst="rect">
            <a:avLst/>
          </a:prstGeom>
          <a:solidFill>
            <a:schemeClr val="bg1"/>
          </a:solidFill>
          <a:ln>
            <a:solidFill>
              <a:srgbClr val="C00000"/>
            </a:solidFill>
          </a:ln>
        </p:spPr>
        <p:txBody>
          <a:bodyPr wrap="none" rtlCol="0">
            <a:spAutoFit/>
          </a:bodyPr>
          <a:lstStyle/>
          <a:p>
            <a:r>
              <a:rPr lang="en-US" dirty="0" smtClean="0">
                <a:latin typeface="Candara" pitchFamily="34" charset="0"/>
              </a:rPr>
              <a:t>Emma Goldman’s copy</a:t>
            </a:r>
            <a:endParaRPr lang="en-US" dirty="0">
              <a:latin typeface="Candara" pitchFamily="34" charset="0"/>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yday photos 012.JPG"/>
          <p:cNvPicPr>
            <a:picLocks noGrp="1" noChangeAspect="1"/>
          </p:cNvPicPr>
          <p:nvPr>
            <p:ph idx="1"/>
          </p:nvPr>
        </p:nvPicPr>
        <p:blipFill>
          <a:blip r:embed="rId2" cstate="print">
            <a:lum bright="10000" contrast="30000"/>
          </a:blip>
          <a:srcRect t="5051" b="10768"/>
          <a:stretch>
            <a:fillRect/>
          </a:stretch>
        </p:blipFill>
        <p:spPr>
          <a:xfrm>
            <a:off x="685800" y="609600"/>
            <a:ext cx="5358739" cy="33832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5"/>
          <p:cNvSpPr txBox="1"/>
          <p:nvPr/>
        </p:nvSpPr>
        <p:spPr>
          <a:xfrm rot="10800000" flipV="1">
            <a:off x="5105400" y="4337042"/>
            <a:ext cx="3810000" cy="1815882"/>
          </a:xfrm>
          <a:prstGeom prst="rect">
            <a:avLst/>
          </a:prstGeom>
          <a:noFill/>
        </p:spPr>
        <p:txBody>
          <a:bodyPr wrap="square" rtlCol="0">
            <a:spAutoFit/>
          </a:bodyPr>
          <a:lstStyle/>
          <a:p>
            <a:r>
              <a:rPr lang="en-US" sz="2800" dirty="0" smtClean="0">
                <a:latin typeface="Candara" pitchFamily="34" charset="0"/>
              </a:rPr>
              <a:t>Reuse of mat board—</a:t>
            </a:r>
          </a:p>
          <a:p>
            <a:pPr>
              <a:buFont typeface="Arial" pitchFamily="34" charset="0"/>
              <a:buChar char="•"/>
            </a:pPr>
            <a:r>
              <a:rPr lang="en-US" sz="2800" dirty="0" smtClean="0">
                <a:latin typeface="Candara" pitchFamily="34" charset="0"/>
              </a:rPr>
              <a:t>Green practice</a:t>
            </a:r>
          </a:p>
          <a:p>
            <a:pPr>
              <a:buFont typeface="Arial" pitchFamily="34" charset="0"/>
              <a:buChar char="•"/>
            </a:pPr>
            <a:r>
              <a:rPr lang="en-US" sz="2800" dirty="0" smtClean="0">
                <a:latin typeface="Candara" pitchFamily="34" charset="0"/>
              </a:rPr>
              <a:t>Saves $$</a:t>
            </a:r>
          </a:p>
          <a:p>
            <a:pPr>
              <a:buFont typeface="Arial" pitchFamily="34" charset="0"/>
              <a:buChar char="•"/>
            </a:pPr>
            <a:r>
              <a:rPr lang="en-US" sz="2800" dirty="0" smtClean="0">
                <a:latin typeface="Candara" pitchFamily="34" charset="0"/>
              </a:rPr>
              <a:t>Limited palette</a:t>
            </a:r>
            <a:endParaRPr lang="en-US" sz="2800" dirty="0">
              <a:latin typeface="Candara" pitchFamily="34"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0800000" flipV="1">
            <a:off x="457200" y="5715000"/>
            <a:ext cx="8229600" cy="762000"/>
          </a:xfrm>
        </p:spPr>
        <p:txBody>
          <a:bodyPr>
            <a:normAutofit/>
          </a:bodyPr>
          <a:lstStyle/>
          <a:p>
            <a:r>
              <a:rPr lang="en-US" sz="3000" dirty="0" smtClean="0">
                <a:latin typeface="Candara" pitchFamily="34" charset="0"/>
              </a:rPr>
              <a:t>Caution: pay attention to strapping, tape residue</a:t>
            </a:r>
            <a:endParaRPr lang="en-US" sz="3000" dirty="0">
              <a:latin typeface="Candara" pitchFamily="34" charset="0"/>
            </a:endParaRPr>
          </a:p>
        </p:txBody>
      </p:sp>
      <p:sp>
        <p:nvSpPr>
          <p:cNvPr id="3" name="Text Placeholder 2"/>
          <p:cNvSpPr>
            <a:spLocks noGrp="1"/>
          </p:cNvSpPr>
          <p:nvPr>
            <p:ph type="body" idx="1"/>
          </p:nvPr>
        </p:nvSpPr>
        <p:spPr/>
        <p:txBody>
          <a:bodyPr/>
          <a:lstStyle/>
          <a:p>
            <a:endParaRPr lang="en-US"/>
          </a:p>
        </p:txBody>
      </p:sp>
      <p:pic>
        <p:nvPicPr>
          <p:cNvPr id="7" name="Content Placeholder 6" descr="mayday photos 014.JPG"/>
          <p:cNvPicPr>
            <a:picLocks noGrp="1" noChangeAspect="1"/>
          </p:cNvPicPr>
          <p:nvPr>
            <p:ph sz="half" idx="2"/>
          </p:nvPr>
        </p:nvPicPr>
        <p:blipFill>
          <a:blip r:embed="rId3" cstate="print">
            <a:lum contrast="20000"/>
          </a:blip>
          <a:stretch>
            <a:fillRect/>
          </a:stretch>
        </p:blipFill>
        <p:spPr>
          <a:xfrm>
            <a:off x="762000" y="990600"/>
            <a:ext cx="3566160" cy="4754880"/>
          </a:xfrm>
          <a:prstGeom prst="rect">
            <a:avLst/>
          </a:prstGeom>
          <a:ln>
            <a:noFill/>
          </a:ln>
          <a:effectLst>
            <a:outerShdw blurRad="292100" dist="139700" dir="2700000" algn="tl" rotWithShape="0">
              <a:srgbClr val="333333">
                <a:alpha val="65000"/>
              </a:srgbClr>
            </a:outerShdw>
          </a:effectLst>
        </p:spPr>
      </p:pic>
      <p:sp>
        <p:nvSpPr>
          <p:cNvPr id="5" name="Text Placeholder 4"/>
          <p:cNvSpPr>
            <a:spLocks noGrp="1"/>
          </p:cNvSpPr>
          <p:nvPr>
            <p:ph type="body" sz="quarter" idx="3"/>
          </p:nvPr>
        </p:nvSpPr>
        <p:spPr>
          <a:xfrm>
            <a:off x="4645025" y="1905000"/>
            <a:ext cx="4041775" cy="304800"/>
          </a:xfrm>
        </p:spPr>
        <p:txBody>
          <a:bodyPr>
            <a:normAutofit fontScale="70000" lnSpcReduction="20000"/>
          </a:bodyPr>
          <a:lstStyle/>
          <a:p>
            <a:endParaRPr lang="en-US" dirty="0"/>
          </a:p>
        </p:txBody>
      </p:sp>
      <p:pic>
        <p:nvPicPr>
          <p:cNvPr id="8" name="Content Placeholder 7" descr="mayday photos 015.JPG"/>
          <p:cNvPicPr>
            <a:picLocks noGrp="1" noChangeAspect="1"/>
          </p:cNvPicPr>
          <p:nvPr>
            <p:ph sz="quarter" idx="4"/>
          </p:nvPr>
        </p:nvPicPr>
        <p:blipFill>
          <a:blip r:embed="rId4" cstate="print">
            <a:lum contrast="40000"/>
          </a:blip>
          <a:stretch>
            <a:fillRect/>
          </a:stretch>
        </p:blipFill>
        <p:spPr>
          <a:xfrm>
            <a:off x="4876800" y="990600"/>
            <a:ext cx="3566160" cy="4754880"/>
          </a:xfrm>
          <a:prstGeom prst="rect">
            <a:avLst/>
          </a:prstGeom>
          <a:ln>
            <a:noFill/>
          </a:ln>
          <a:effectLst>
            <a:outerShdw blurRad="292100" dist="139700" dir="2700000" algn="tl" rotWithShape="0">
              <a:srgbClr val="333333">
                <a:alpha val="65000"/>
              </a:srgbClr>
            </a:outerShdw>
          </a:effectLst>
        </p:spPr>
      </p:pic>
      <p:cxnSp>
        <p:nvCxnSpPr>
          <p:cNvPr id="17" name="Straight Arrow Connector 16"/>
          <p:cNvCxnSpPr/>
          <p:nvPr/>
        </p:nvCxnSpPr>
        <p:spPr>
          <a:xfrm flipH="1">
            <a:off x="7162800" y="1600200"/>
            <a:ext cx="990600" cy="3810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V="1">
            <a:off x="6096000" y="3276600"/>
            <a:ext cx="76200" cy="12192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2133600" y="228600"/>
            <a:ext cx="4811510" cy="707886"/>
          </a:xfrm>
          <a:prstGeom prst="rect">
            <a:avLst/>
          </a:prstGeom>
          <a:noFill/>
        </p:spPr>
        <p:txBody>
          <a:bodyPr wrap="none" rtlCol="0">
            <a:spAutoFit/>
          </a:bodyPr>
          <a:lstStyle/>
          <a:p>
            <a:r>
              <a:rPr lang="en-US" sz="4000" dirty="0" smtClean="0">
                <a:latin typeface="Candara" pitchFamily="34" charset="0"/>
              </a:rPr>
              <a:t>REUSED MAT BOARD</a:t>
            </a:r>
            <a:endParaRPr lang="en-US" sz="4000" dirty="0">
              <a:latin typeface="Candara" pitchFamily="34"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itchFamily="34" charset="0"/>
              </a:rPr>
              <a:t>Labels</a:t>
            </a:r>
            <a:endParaRPr lang="en-US" dirty="0">
              <a:latin typeface="Candara" pitchFamily="34" charset="0"/>
            </a:endParaRPr>
          </a:p>
        </p:txBody>
      </p:sp>
      <p:sp>
        <p:nvSpPr>
          <p:cNvPr id="3" name="Content Placeholder 2"/>
          <p:cNvSpPr>
            <a:spLocks noGrp="1"/>
          </p:cNvSpPr>
          <p:nvPr>
            <p:ph idx="1"/>
          </p:nvPr>
        </p:nvSpPr>
        <p:spPr/>
        <p:txBody>
          <a:bodyPr/>
          <a:lstStyle/>
          <a:p>
            <a:r>
              <a:rPr lang="en-US" dirty="0" smtClean="0"/>
              <a:t>Don’t want labels to overpower objects</a:t>
            </a:r>
          </a:p>
          <a:p>
            <a:pPr lvl="1"/>
            <a:r>
              <a:rPr lang="en-US" dirty="0" smtClean="0"/>
              <a:t>Size</a:t>
            </a:r>
          </a:p>
          <a:p>
            <a:pPr lvl="1"/>
            <a:r>
              <a:rPr lang="en-US" dirty="0" smtClean="0"/>
              <a:t>Visual impact</a:t>
            </a:r>
          </a:p>
          <a:p>
            <a:r>
              <a:rPr lang="en-US" dirty="0" smtClean="0"/>
              <a:t>Sympathetic typography, or not?</a:t>
            </a:r>
          </a:p>
          <a:p>
            <a:r>
              <a:rPr lang="en-US" dirty="0" smtClean="0"/>
              <a:t>Font size (ADA requirement 18 pt.)</a:t>
            </a:r>
          </a:p>
          <a:p>
            <a:endParaRPr lang="en-US"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itchFamily="34" charset="0"/>
              </a:rPr>
              <a:t>Mounting Labels</a:t>
            </a:r>
            <a:endParaRPr lang="en-US" dirty="0">
              <a:latin typeface="Candara" pitchFamily="34" charset="0"/>
            </a:endParaRPr>
          </a:p>
        </p:txBody>
      </p:sp>
      <p:pic>
        <p:nvPicPr>
          <p:cNvPr id="4" name="Content Placeholder 3" descr="label stock 001.JPG"/>
          <p:cNvPicPr>
            <a:picLocks noGrp="1" noChangeAspect="1"/>
          </p:cNvPicPr>
          <p:nvPr>
            <p:ph idx="1"/>
          </p:nvPr>
        </p:nvPicPr>
        <p:blipFill>
          <a:blip r:embed="rId3" cstate="print"/>
          <a:srcRect l="5805" t="20203" r="3280" b="37707"/>
          <a:stretch>
            <a:fillRect/>
          </a:stretch>
        </p:blipFill>
        <p:spPr>
          <a:xfrm>
            <a:off x="685800" y="1676400"/>
            <a:ext cx="7637067" cy="265176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90800" y="152400"/>
            <a:ext cx="3505200" cy="685800"/>
          </a:xfrm>
        </p:spPr>
        <p:txBody>
          <a:bodyPr>
            <a:normAutofit fontScale="90000"/>
          </a:bodyPr>
          <a:lstStyle/>
          <a:p>
            <a:r>
              <a:rPr lang="en-US" dirty="0" smtClean="0">
                <a:latin typeface="Candara" pitchFamily="34" charset="0"/>
              </a:rPr>
              <a:t>VIVAK</a:t>
            </a:r>
            <a:endParaRPr lang="en-US" dirty="0">
              <a:latin typeface="Candara" pitchFamily="34" charset="0"/>
            </a:endParaRPr>
          </a:p>
        </p:txBody>
      </p:sp>
      <p:sp>
        <p:nvSpPr>
          <p:cNvPr id="4" name="Content Placeholder 3"/>
          <p:cNvSpPr>
            <a:spLocks noGrp="1"/>
          </p:cNvSpPr>
          <p:nvPr>
            <p:ph idx="1"/>
          </p:nvPr>
        </p:nvSpPr>
        <p:spPr>
          <a:xfrm>
            <a:off x="457200" y="1295400"/>
            <a:ext cx="8229600" cy="4525963"/>
          </a:xfrm>
        </p:spPr>
        <p:txBody>
          <a:bodyPr>
            <a:normAutofit fontScale="92500" lnSpcReduction="20000"/>
          </a:bodyPr>
          <a:lstStyle/>
          <a:p>
            <a:pPr marL="342900" lvl="2" indent="-342900"/>
            <a:r>
              <a:rPr lang="en-US" sz="3200" dirty="0" smtClean="0"/>
              <a:t>Thermoplastic polyester sheet</a:t>
            </a:r>
          </a:p>
          <a:p>
            <a:pPr marL="342900" lvl="2" indent="-342900"/>
            <a:r>
              <a:rPr lang="en-US" sz="3200" dirty="0" smtClean="0"/>
              <a:t>Inert</a:t>
            </a:r>
          </a:p>
          <a:p>
            <a:pPr marL="342900" lvl="2" indent="-342900"/>
            <a:r>
              <a:rPr lang="en-US" sz="3200" dirty="0" smtClean="0"/>
              <a:t>Thickness= .06o”</a:t>
            </a:r>
          </a:p>
          <a:p>
            <a:r>
              <a:rPr lang="en-US" dirty="0" smtClean="0"/>
              <a:t>Clear and unobtrusive, but still best not to see it—glare</a:t>
            </a:r>
          </a:p>
          <a:p>
            <a:r>
              <a:rPr lang="en-US" dirty="0" smtClean="0"/>
              <a:t>Folds keep shape</a:t>
            </a:r>
          </a:p>
          <a:p>
            <a:r>
              <a:rPr lang="en-US" dirty="0" smtClean="0"/>
              <a:t>Cut to size</a:t>
            </a:r>
          </a:p>
          <a:p>
            <a:r>
              <a:rPr lang="en-US" dirty="0" smtClean="0"/>
              <a:t>Adaptable—shapes and sizes</a:t>
            </a:r>
          </a:p>
          <a:p>
            <a:r>
              <a:rPr lang="en-US" dirty="0" smtClean="0"/>
              <a:t>Not best choice for large, heavy volumes</a:t>
            </a:r>
          </a:p>
          <a:p>
            <a:r>
              <a:rPr lang="en-US" dirty="0" smtClean="0"/>
              <a:t>Reusable and </a:t>
            </a:r>
            <a:r>
              <a:rPr lang="en-US" dirty="0" err="1" smtClean="0"/>
              <a:t>recycleable</a:t>
            </a:r>
            <a:endParaRPr lang="en-US" dirty="0" smtClean="0"/>
          </a:p>
          <a:p>
            <a:endParaRPr 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r>
              <a:rPr lang="en-US" sz="3200" dirty="0" smtClean="0">
                <a:latin typeface="Candara" pitchFamily="34" charset="0"/>
              </a:rPr>
              <a:t>CARTON OF VIVAK </a:t>
            </a:r>
            <a:endParaRPr lang="en-US" sz="3200" dirty="0">
              <a:latin typeface="Candara" pitchFamily="34" charset="0"/>
            </a:endParaRPr>
          </a:p>
        </p:txBody>
      </p:sp>
      <p:pic>
        <p:nvPicPr>
          <p:cNvPr id="4" name="Content Placeholder 3" descr="mayday photos 026.JPG"/>
          <p:cNvPicPr>
            <a:picLocks noGrp="1" noChangeAspect="1"/>
          </p:cNvPicPr>
          <p:nvPr>
            <p:ph idx="1"/>
          </p:nvPr>
        </p:nvPicPr>
        <p:blipFill>
          <a:blip r:embed="rId3" cstate="print"/>
          <a:srcRect l="7361" t="6734" b="12452"/>
          <a:stretch>
            <a:fillRect/>
          </a:stretch>
        </p:blipFill>
        <p:spPr>
          <a:xfrm rot="5400000">
            <a:off x="1946435" y="568165"/>
            <a:ext cx="5190169" cy="6035040"/>
          </a:xfr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a:bodyPr>
          <a:lstStyle/>
          <a:p>
            <a:r>
              <a:rPr lang="en-US" sz="2800" dirty="0" smtClean="0">
                <a:latin typeface="Candara" pitchFamily="34" charset="0"/>
              </a:rPr>
              <a:t>VIVAK SUPPORTS</a:t>
            </a:r>
            <a:endParaRPr lang="en-US" sz="2800" dirty="0">
              <a:latin typeface="Candara" pitchFamily="34" charset="0"/>
            </a:endParaRPr>
          </a:p>
        </p:txBody>
      </p:sp>
      <p:pic>
        <p:nvPicPr>
          <p:cNvPr id="4" name="Content Placeholder 3" descr="mayday photos 025.JPG"/>
          <p:cNvPicPr>
            <a:picLocks noGrp="1" noChangeAspect="1"/>
          </p:cNvPicPr>
          <p:nvPr>
            <p:ph idx="1"/>
          </p:nvPr>
        </p:nvPicPr>
        <p:blipFill>
          <a:blip r:embed="rId3" cstate="print">
            <a:lum contrast="30000"/>
          </a:blip>
          <a:srcRect t="2857" b="2857"/>
          <a:stretch>
            <a:fillRect/>
          </a:stretch>
        </p:blipFill>
        <p:spPr>
          <a:xfrm>
            <a:off x="990600" y="838200"/>
            <a:ext cx="7193280" cy="5029200"/>
          </a:xfr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vivak 007.JPG"/>
          <p:cNvPicPr>
            <a:picLocks noGrp="1" noChangeAspect="1"/>
          </p:cNvPicPr>
          <p:nvPr>
            <p:ph idx="1"/>
          </p:nvPr>
        </p:nvPicPr>
        <p:blipFill>
          <a:blip r:embed="rId3" cstate="print"/>
          <a:stretch>
            <a:fillRect/>
          </a:stretch>
        </p:blipFill>
        <p:spPr>
          <a:xfrm>
            <a:off x="1524000" y="1066800"/>
            <a:ext cx="6034617" cy="4525963"/>
          </a:xfrm>
        </p:spPr>
      </p:pic>
      <p:sp>
        <p:nvSpPr>
          <p:cNvPr id="5" name="TextBox 4"/>
          <p:cNvSpPr txBox="1"/>
          <p:nvPr/>
        </p:nvSpPr>
        <p:spPr>
          <a:xfrm>
            <a:off x="304800" y="1295400"/>
            <a:ext cx="2514600" cy="954107"/>
          </a:xfrm>
          <a:prstGeom prst="rect">
            <a:avLst/>
          </a:prstGeom>
          <a:solidFill>
            <a:schemeClr val="bg1"/>
          </a:solidFill>
          <a:ln>
            <a:solidFill>
              <a:srgbClr val="FF0000"/>
            </a:solidFill>
          </a:ln>
        </p:spPr>
        <p:txBody>
          <a:bodyPr wrap="square" rtlCol="0">
            <a:spAutoFit/>
          </a:bodyPr>
          <a:lstStyle/>
          <a:p>
            <a:r>
              <a:rPr lang="en-US" sz="2800" dirty="0" smtClean="0">
                <a:latin typeface="Candara" pitchFamily="34" charset="0"/>
              </a:rPr>
              <a:t>Watch sharp points on Vivak</a:t>
            </a:r>
            <a:endParaRPr lang="en-US" sz="2800" dirty="0">
              <a:latin typeface="Candara" pitchFamily="34" charset="0"/>
            </a:endParaRPr>
          </a:p>
        </p:txBody>
      </p:sp>
      <p:cxnSp>
        <p:nvCxnSpPr>
          <p:cNvPr id="7" name="Straight Arrow Connector 6"/>
          <p:cNvCxnSpPr/>
          <p:nvPr/>
        </p:nvCxnSpPr>
        <p:spPr>
          <a:xfrm>
            <a:off x="1905000" y="2286000"/>
            <a:ext cx="914400" cy="1066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a:stCxn id="5" idx="3"/>
          </p:cNvCxnSpPr>
          <p:nvPr/>
        </p:nvCxnSpPr>
        <p:spPr>
          <a:xfrm flipV="1">
            <a:off x="2819400" y="1676400"/>
            <a:ext cx="2133600" cy="96054"/>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800" dirty="0" smtClean="0">
                <a:latin typeface="Candara" pitchFamily="34" charset="0"/>
              </a:rPr>
              <a:t>LAYOUT DESIGN RESTRICTIONS</a:t>
            </a:r>
            <a:endParaRPr lang="en-US" sz="4800" dirty="0">
              <a:latin typeface="Candara" pitchFamily="34" charset="0"/>
            </a:endParaRPr>
          </a:p>
        </p:txBody>
      </p:sp>
      <p:sp>
        <p:nvSpPr>
          <p:cNvPr id="3" name="Content Placeholder 2"/>
          <p:cNvSpPr>
            <a:spLocks noGrp="1"/>
          </p:cNvSpPr>
          <p:nvPr>
            <p:ph idx="1"/>
          </p:nvPr>
        </p:nvSpPr>
        <p:spPr>
          <a:xfrm>
            <a:off x="1676400" y="1905001"/>
            <a:ext cx="5486400" cy="1981200"/>
          </a:xfrm>
        </p:spPr>
        <p:txBody>
          <a:bodyPr>
            <a:normAutofit/>
          </a:bodyPr>
          <a:lstStyle/>
          <a:p>
            <a:r>
              <a:rPr lang="en-US" sz="3600" dirty="0" smtClean="0"/>
              <a:t>Physical Space</a:t>
            </a:r>
          </a:p>
          <a:p>
            <a:endParaRPr lang="en-US" sz="3600" dirty="0" smtClean="0"/>
          </a:p>
          <a:p>
            <a:r>
              <a:rPr lang="en-US" sz="3600" dirty="0" smtClean="0"/>
              <a:t>Narrative of objects</a:t>
            </a:r>
            <a:endParaRPr lang="en-US" sz="36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tenacious women 019.JPG"/>
          <p:cNvPicPr>
            <a:picLocks noGrp="1" noChangeAspect="1"/>
          </p:cNvPicPr>
          <p:nvPr>
            <p:ph type="pic" idx="1"/>
          </p:nvPr>
        </p:nvPicPr>
        <p:blipFill>
          <a:blip r:embed="rId3" cstate="print">
            <a:lum bright="10000" contrast="20000"/>
          </a:blip>
          <a:srcRect r="9057" b="5633"/>
          <a:stretch>
            <a:fillRect/>
          </a:stretch>
        </p:blipFill>
        <p:spPr>
          <a:xfrm>
            <a:off x="1371600" y="304800"/>
            <a:ext cx="6462292" cy="50292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2"/>
          </p:nvPr>
        </p:nvSpPr>
        <p:spPr>
          <a:xfrm>
            <a:off x="1828800" y="5715000"/>
            <a:ext cx="5486400" cy="457200"/>
          </a:xfrm>
        </p:spPr>
        <p:txBody>
          <a:bodyPr>
            <a:normAutofit/>
          </a:bodyPr>
          <a:lstStyle/>
          <a:p>
            <a:endParaRPr lang="en-US" dirty="0"/>
          </a:p>
        </p:txBody>
      </p:sp>
      <p:sp>
        <p:nvSpPr>
          <p:cNvPr id="2" name="Title 1"/>
          <p:cNvSpPr>
            <a:spLocks noGrp="1"/>
          </p:cNvSpPr>
          <p:nvPr>
            <p:ph type="title"/>
          </p:nvPr>
        </p:nvSpPr>
        <p:spPr>
          <a:xfrm>
            <a:off x="533400" y="5638800"/>
            <a:ext cx="8001000" cy="762000"/>
          </a:xfrm>
        </p:spPr>
        <p:txBody>
          <a:bodyPr>
            <a:noAutofit/>
          </a:bodyPr>
          <a:lstStyle/>
          <a:p>
            <a:r>
              <a:rPr lang="en-US" sz="2400" b="0" dirty="0" smtClean="0"/>
              <a:t/>
            </a:r>
            <a:br>
              <a:rPr lang="en-US" sz="2400" b="0" dirty="0" smtClean="0"/>
            </a:br>
            <a:r>
              <a:rPr lang="en-US" sz="2400" b="0" dirty="0" smtClean="0"/>
              <a:t/>
            </a:r>
            <a:br>
              <a:rPr lang="en-US" sz="2400" b="0" dirty="0" smtClean="0"/>
            </a:br>
            <a:r>
              <a:rPr lang="en-US" sz="2400" b="0" dirty="0" smtClean="0"/>
              <a:t/>
            </a:r>
            <a:br>
              <a:rPr lang="en-US" sz="2400" b="0" dirty="0" smtClean="0"/>
            </a:br>
            <a:r>
              <a:rPr lang="en-US" sz="2400" b="0" dirty="0" smtClean="0"/>
              <a:t>Blue Birds, Massachusetts Woman Suffrage Association, 1915</a:t>
            </a:r>
            <a:r>
              <a:rPr lang="en-US" sz="1600" b="0" dirty="0" smtClean="0"/>
              <a:t/>
            </a:r>
            <a:br>
              <a:rPr lang="en-US" sz="1600" b="0" dirty="0" smtClean="0"/>
            </a:br>
            <a:endParaRPr lang="en-US" sz="2400" b="0" dirty="0"/>
          </a:p>
        </p:txBody>
      </p:sp>
      <p:sp>
        <p:nvSpPr>
          <p:cNvPr id="6" name="TextBox 5"/>
          <p:cNvSpPr txBox="1"/>
          <p:nvPr/>
        </p:nvSpPr>
        <p:spPr>
          <a:xfrm>
            <a:off x="838200" y="1066800"/>
            <a:ext cx="2969083" cy="369332"/>
          </a:xfrm>
          <a:prstGeom prst="rect">
            <a:avLst/>
          </a:prstGeom>
          <a:solidFill>
            <a:schemeClr val="bg1"/>
          </a:solidFill>
          <a:ln>
            <a:solidFill>
              <a:srgbClr val="FF0000"/>
            </a:solidFill>
          </a:ln>
        </p:spPr>
        <p:txBody>
          <a:bodyPr wrap="square" rtlCol="0">
            <a:spAutoFit/>
          </a:bodyPr>
          <a:lstStyle/>
          <a:p>
            <a:r>
              <a:rPr lang="en-US" dirty="0" smtClean="0">
                <a:latin typeface="Candara" pitchFamily="34" charset="0"/>
              </a:rPr>
              <a:t>Unusual format and material</a:t>
            </a:r>
            <a:endParaRPr lang="en-US" dirty="0">
              <a:latin typeface="Candara"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3562"/>
          </a:xfrm>
        </p:spPr>
        <p:txBody>
          <a:bodyPr>
            <a:normAutofit fontScale="90000"/>
          </a:bodyPr>
          <a:lstStyle/>
          <a:p>
            <a:r>
              <a:rPr lang="en-US" dirty="0" smtClean="0">
                <a:latin typeface="Candara" pitchFamily="34" charset="0"/>
              </a:rPr>
              <a:t>CONSIDERATIONS</a:t>
            </a:r>
            <a:endParaRPr lang="en-US" dirty="0">
              <a:latin typeface="Candara" pitchFamily="34" charset="0"/>
            </a:endParaRPr>
          </a:p>
        </p:txBody>
      </p:sp>
      <p:sp>
        <p:nvSpPr>
          <p:cNvPr id="3" name="Content Placeholder 2"/>
          <p:cNvSpPr>
            <a:spLocks noGrp="1"/>
          </p:cNvSpPr>
          <p:nvPr>
            <p:ph idx="1"/>
          </p:nvPr>
        </p:nvSpPr>
        <p:spPr>
          <a:xfrm>
            <a:off x="990600" y="762000"/>
            <a:ext cx="7696200" cy="5059363"/>
          </a:xfrm>
        </p:spPr>
        <p:txBody>
          <a:bodyPr>
            <a:normAutofit fontScale="92500" lnSpcReduction="10000"/>
          </a:bodyPr>
          <a:lstStyle/>
          <a:p>
            <a:endParaRPr lang="en-US" dirty="0" smtClean="0"/>
          </a:p>
          <a:p>
            <a:r>
              <a:rPr lang="en-US" dirty="0" smtClean="0"/>
              <a:t>Smaller items closer to viewer</a:t>
            </a:r>
          </a:p>
          <a:p>
            <a:endParaRPr lang="en-US" dirty="0" smtClean="0"/>
          </a:p>
          <a:p>
            <a:r>
              <a:rPr lang="en-US" dirty="0" smtClean="0"/>
              <a:t>Items with fine text closer to viewer</a:t>
            </a:r>
          </a:p>
          <a:p>
            <a:endParaRPr lang="en-US" dirty="0" smtClean="0"/>
          </a:p>
          <a:p>
            <a:r>
              <a:rPr lang="en-US" dirty="0" smtClean="0"/>
              <a:t>Spacing decisions</a:t>
            </a:r>
          </a:p>
          <a:p>
            <a:endParaRPr lang="en-US" dirty="0" smtClean="0"/>
          </a:p>
          <a:p>
            <a:r>
              <a:rPr lang="en-US" dirty="0" smtClean="0"/>
              <a:t>Liveliness</a:t>
            </a:r>
          </a:p>
          <a:p>
            <a:pPr lvl="1"/>
            <a:r>
              <a:rPr lang="en-US" dirty="0" smtClean="0"/>
              <a:t>Angled cradle vs. flat </a:t>
            </a:r>
          </a:p>
          <a:p>
            <a:pPr lvl="1"/>
            <a:r>
              <a:rPr lang="en-US" dirty="0" smtClean="0"/>
              <a:t>Variation in height</a:t>
            </a:r>
          </a:p>
          <a:p>
            <a:pPr lvl="1"/>
            <a:endParaRPr lang="en-US" dirty="0" smtClean="0"/>
          </a:p>
          <a:p>
            <a:pPr lvl="2"/>
            <a:endParaRPr lang="en-US" dirty="0" smtClean="0"/>
          </a:p>
          <a:p>
            <a:pPr lvl="2">
              <a:buNone/>
            </a:pPr>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endParaRPr lang="en-US" sz="3200" dirty="0">
              <a:latin typeface="Candara" pitchFamily="34" charset="0"/>
            </a:endParaRPr>
          </a:p>
        </p:txBody>
      </p:sp>
      <p:sp>
        <p:nvSpPr>
          <p:cNvPr id="3" name="Content Placeholder 2"/>
          <p:cNvSpPr>
            <a:spLocks noGrp="1"/>
          </p:cNvSpPr>
          <p:nvPr>
            <p:ph idx="1"/>
          </p:nvPr>
        </p:nvSpPr>
        <p:spPr>
          <a:xfrm>
            <a:off x="457200" y="1143000"/>
            <a:ext cx="8229600" cy="4525963"/>
          </a:xfrm>
        </p:spPr>
        <p:txBody>
          <a:bodyPr>
            <a:normAutofit/>
          </a:bodyPr>
          <a:lstStyle/>
          <a:p>
            <a:r>
              <a:rPr lang="en-US" dirty="0" smtClean="0"/>
              <a:t>Where and how does average viewer see items?</a:t>
            </a:r>
          </a:p>
          <a:p>
            <a:pPr lvl="1"/>
            <a:r>
              <a:rPr lang="en-US" dirty="0" smtClean="0"/>
              <a:t>Angled items towards back, for example</a:t>
            </a:r>
          </a:p>
          <a:p>
            <a:r>
              <a:rPr lang="en-US" dirty="0" smtClean="0"/>
              <a:t>Symmetry or asymmetry</a:t>
            </a:r>
          </a:p>
          <a:p>
            <a:r>
              <a:rPr lang="en-US" dirty="0" smtClean="0"/>
              <a:t>Visual weight—where is eye drawn?</a:t>
            </a:r>
          </a:p>
          <a:p>
            <a:pPr lvl="1"/>
            <a:r>
              <a:rPr lang="en-US" dirty="0" smtClean="0"/>
              <a:t>Color</a:t>
            </a:r>
          </a:p>
          <a:p>
            <a:pPr lvl="1"/>
            <a:r>
              <a:rPr lang="en-US" dirty="0" smtClean="0"/>
              <a:t>Size</a:t>
            </a:r>
          </a:p>
          <a:p>
            <a:pPr lvl="1"/>
            <a:r>
              <a:rPr lang="en-US" dirty="0" smtClean="0"/>
              <a:t>Detail</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rot="1386496">
            <a:off x="2194168" y="1763459"/>
            <a:ext cx="5624624" cy="1569660"/>
          </a:xfrm>
          <a:prstGeom prst="rect">
            <a:avLst/>
          </a:prstGeom>
          <a:noFill/>
        </p:spPr>
        <p:txBody>
          <a:bodyPr wrap="square" rtlCol="0">
            <a:spAutoFit/>
          </a:bodyPr>
          <a:lstStyle/>
          <a:p>
            <a:pPr algn="ctr"/>
            <a:r>
              <a:rPr lang="en-US" sz="9600" dirty="0" smtClean="0">
                <a:latin typeface="Candara" pitchFamily="34" charset="0"/>
              </a:rPr>
              <a:t>Balance</a:t>
            </a:r>
            <a:endParaRPr lang="en-US" sz="9600" dirty="0">
              <a:latin typeface="Candara" pitchFamily="34"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81000"/>
            <a:ext cx="8229600" cy="1143000"/>
          </a:xfrm>
        </p:spPr>
        <p:txBody>
          <a:bodyPr/>
          <a:lstStyle/>
          <a:p>
            <a:r>
              <a:rPr lang="en-US" dirty="0" smtClean="0">
                <a:latin typeface="Candara" pitchFamily="34" charset="0"/>
              </a:rPr>
              <a:t>How to achieve balance?</a:t>
            </a:r>
            <a:endParaRPr lang="en-US" dirty="0">
              <a:latin typeface="Candara" pitchFamily="34" charset="0"/>
            </a:endParaRPr>
          </a:p>
        </p:txBody>
      </p:sp>
      <p:sp>
        <p:nvSpPr>
          <p:cNvPr id="3" name="Content Placeholder 2"/>
          <p:cNvSpPr>
            <a:spLocks noGrp="1"/>
          </p:cNvSpPr>
          <p:nvPr>
            <p:ph idx="1"/>
          </p:nvPr>
        </p:nvSpPr>
        <p:spPr>
          <a:xfrm>
            <a:off x="457200" y="1828800"/>
            <a:ext cx="8229600" cy="3916363"/>
          </a:xfrm>
        </p:spPr>
        <p:txBody>
          <a:bodyPr/>
          <a:lstStyle/>
          <a:p>
            <a:r>
              <a:rPr lang="en-US" dirty="0" smtClean="0"/>
              <a:t>Start with larger items </a:t>
            </a:r>
          </a:p>
          <a:p>
            <a:r>
              <a:rPr lang="en-US" dirty="0" smtClean="0"/>
              <a:t>Soft focus</a:t>
            </a:r>
          </a:p>
          <a:p>
            <a:r>
              <a:rPr lang="en-US" dirty="0" smtClean="0"/>
              <a:t>Consider case as a whole rather than individual objects</a:t>
            </a:r>
          </a:p>
          <a:p>
            <a:r>
              <a:rPr lang="en-US" dirty="0" smtClean="0"/>
              <a:t>Take advantage of differences in height</a:t>
            </a:r>
          </a:p>
          <a:p>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latin typeface="Candara" pitchFamily="34" charset="0"/>
              </a:rPr>
              <a:t>Clarity</a:t>
            </a:r>
            <a:endParaRPr lang="en-US" dirty="0">
              <a:latin typeface="Candara" pitchFamily="34" charset="0"/>
            </a:endParaRPr>
          </a:p>
        </p:txBody>
      </p:sp>
      <p:sp>
        <p:nvSpPr>
          <p:cNvPr id="4" name="Content Placeholder 3"/>
          <p:cNvSpPr>
            <a:spLocks noGrp="1"/>
          </p:cNvSpPr>
          <p:nvPr>
            <p:ph idx="1"/>
          </p:nvPr>
        </p:nvSpPr>
        <p:spPr/>
        <p:txBody>
          <a:bodyPr/>
          <a:lstStyle/>
          <a:p>
            <a:r>
              <a:rPr lang="en-US" dirty="0" smtClean="0"/>
              <a:t>Ideally, labels are placed consistently relative to object</a:t>
            </a:r>
          </a:p>
          <a:p>
            <a:endParaRPr lang="en-US" dirty="0"/>
          </a:p>
        </p:txBody>
      </p:sp>
      <p:sp>
        <p:nvSpPr>
          <p:cNvPr id="5" name="Rectangle 4"/>
          <p:cNvSpPr/>
          <p:nvPr/>
        </p:nvSpPr>
        <p:spPr>
          <a:xfrm>
            <a:off x="1066800" y="3048000"/>
            <a:ext cx="1828800" cy="9906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828800" y="4114800"/>
            <a:ext cx="3810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3276600" y="4343400"/>
            <a:ext cx="914400" cy="91440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3886200" y="5334000"/>
            <a:ext cx="3048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6248400" y="3276600"/>
            <a:ext cx="1371600" cy="1645920"/>
          </a:xfrm>
          <a:prstGeom prst="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7772400" y="4800600"/>
            <a:ext cx="533400" cy="762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85800" y="1219200"/>
            <a:ext cx="7848600" cy="2554545"/>
          </a:xfrm>
          <a:prstGeom prst="rect">
            <a:avLst/>
          </a:prstGeom>
          <a:noFill/>
        </p:spPr>
        <p:txBody>
          <a:bodyPr wrap="square" rtlCol="0">
            <a:spAutoFit/>
          </a:bodyPr>
          <a:lstStyle/>
          <a:p>
            <a:r>
              <a:rPr lang="en-US" sz="4000" dirty="0" smtClean="0">
                <a:latin typeface="Candara" pitchFamily="34" charset="0"/>
              </a:rPr>
              <a:t>In a crowded case, labels should be placed so that viewer can immediately determine corresponding                           object.</a:t>
            </a:r>
            <a:endParaRPr lang="en-US" sz="4000" dirty="0">
              <a:latin typeface="Candara" pitchFamily="34"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44562"/>
          </a:xfrm>
        </p:spPr>
        <p:txBody>
          <a:bodyPr/>
          <a:lstStyle/>
          <a:p>
            <a:r>
              <a:rPr lang="en-US" dirty="0" smtClean="0">
                <a:latin typeface="Candara" pitchFamily="34" charset="0"/>
              </a:rPr>
              <a:t>SURROGATES</a:t>
            </a:r>
            <a:endParaRPr lang="en-US" dirty="0"/>
          </a:p>
        </p:txBody>
      </p:sp>
      <p:sp>
        <p:nvSpPr>
          <p:cNvPr id="3" name="Content Placeholder 2"/>
          <p:cNvSpPr>
            <a:spLocks noGrp="1"/>
          </p:cNvSpPr>
          <p:nvPr>
            <p:ph idx="1"/>
          </p:nvPr>
        </p:nvSpPr>
        <p:spPr>
          <a:xfrm>
            <a:off x="457200" y="1371600"/>
            <a:ext cx="8229600" cy="4525963"/>
          </a:xfrm>
        </p:spPr>
        <p:txBody>
          <a:bodyPr>
            <a:normAutofit lnSpcReduction="10000"/>
          </a:bodyPr>
          <a:lstStyle/>
          <a:p>
            <a:r>
              <a:rPr lang="en-US" dirty="0" smtClean="0"/>
              <a:t>In displaying original objects, there are conservation/preservation considerations:</a:t>
            </a:r>
          </a:p>
          <a:p>
            <a:pPr lvl="1"/>
            <a:r>
              <a:rPr lang="en-US" dirty="0" smtClean="0"/>
              <a:t> sensitivity to light—and bear in mind that some papers or media or </a:t>
            </a:r>
            <a:r>
              <a:rPr lang="en-US" i="1" dirty="0" smtClean="0"/>
              <a:t>particularly</a:t>
            </a:r>
            <a:r>
              <a:rPr lang="en-US" dirty="0" smtClean="0"/>
              <a:t> vulnerable, i.e. wood pulp paper or watercolors. (WPC has light meters and can help assess light conditions.)</a:t>
            </a:r>
          </a:p>
          <a:p>
            <a:pPr lvl="1"/>
            <a:r>
              <a:rPr lang="en-US" dirty="0" smtClean="0"/>
              <a:t>inappropriate and/or fluctuating temperature and humidity</a:t>
            </a:r>
          </a:p>
          <a:p>
            <a:pPr lvl="1"/>
            <a:r>
              <a:rPr lang="en-US" dirty="0" smtClean="0"/>
              <a:t>security concerns</a:t>
            </a:r>
          </a:p>
          <a:p>
            <a:pPr>
              <a:buNone/>
            </a:pPr>
            <a:r>
              <a:rPr lang="en-US" dirty="0" smtClean="0"/>
              <a:t> </a:t>
            </a:r>
            <a:endParaRPr lang="en-US"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itchFamily="34" charset="0"/>
              </a:rPr>
              <a:t>SURROGATES</a:t>
            </a:r>
            <a:endParaRPr lang="en-US" dirty="0">
              <a:latin typeface="Candara" pitchFamily="34" charset="0"/>
            </a:endParaRPr>
          </a:p>
        </p:txBody>
      </p:sp>
      <p:sp>
        <p:nvSpPr>
          <p:cNvPr id="3" name="Content Placeholder 2"/>
          <p:cNvSpPr>
            <a:spLocks noGrp="1"/>
          </p:cNvSpPr>
          <p:nvPr>
            <p:ph idx="1"/>
          </p:nvPr>
        </p:nvSpPr>
        <p:spPr/>
        <p:txBody>
          <a:bodyPr>
            <a:normAutofit lnSpcReduction="10000"/>
          </a:bodyPr>
          <a:lstStyle/>
          <a:p>
            <a:r>
              <a:rPr lang="en-US" dirty="0" smtClean="0"/>
              <a:t>SL tries to use original where possible but sometimes surrogates are required:</a:t>
            </a:r>
          </a:p>
          <a:p>
            <a:pPr lvl="1"/>
            <a:r>
              <a:rPr lang="en-US" dirty="0" smtClean="0"/>
              <a:t>Vulnerable items</a:t>
            </a:r>
          </a:p>
          <a:p>
            <a:pPr lvl="1"/>
            <a:r>
              <a:rPr lang="en-US" dirty="0" smtClean="0"/>
              <a:t>Space limitations	</a:t>
            </a:r>
          </a:p>
          <a:p>
            <a:pPr lvl="1"/>
            <a:r>
              <a:rPr lang="en-US" dirty="0" smtClean="0"/>
              <a:t>Clarity—larger scans for small text or photographic detail</a:t>
            </a:r>
          </a:p>
          <a:p>
            <a:pPr lvl="1"/>
            <a:r>
              <a:rPr lang="en-US" dirty="0" smtClean="0"/>
              <a:t>Finishes consistent: glossy; matte </a:t>
            </a:r>
          </a:p>
          <a:p>
            <a:r>
              <a:rPr lang="en-US" dirty="0" smtClean="0"/>
              <a:t>Best to acknowledge in caption that item is digital print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8229600" cy="334962"/>
          </a:xfrm>
        </p:spPr>
        <p:txBody>
          <a:bodyPr>
            <a:normAutofit fontScale="90000"/>
          </a:bodyPr>
          <a:lstStyle/>
          <a:p>
            <a:r>
              <a:rPr lang="en-US" dirty="0" smtClean="0">
                <a:latin typeface="Candara" pitchFamily="34" charset="0"/>
              </a:rPr>
              <a:t>RECORD KEEPING</a:t>
            </a:r>
            <a:endParaRPr lang="en-US" dirty="0">
              <a:latin typeface="Candara" pitchFamily="34" charset="0"/>
            </a:endParaRPr>
          </a:p>
        </p:txBody>
      </p:sp>
      <p:pic>
        <p:nvPicPr>
          <p:cNvPr id="59394" name="Picture 2"/>
          <p:cNvPicPr>
            <a:picLocks noGrp="1" noChangeAspect="1" noChangeArrowheads="1"/>
          </p:cNvPicPr>
          <p:nvPr>
            <p:ph idx="1"/>
          </p:nvPr>
        </p:nvPicPr>
        <p:blipFill>
          <a:blip r:embed="rId3" cstate="print"/>
          <a:srcRect l="8843" r="27045" b="41257"/>
          <a:stretch>
            <a:fillRect/>
          </a:stretch>
        </p:blipFill>
        <p:spPr bwMode="auto">
          <a:xfrm>
            <a:off x="685800" y="838200"/>
            <a:ext cx="7799292" cy="5486400"/>
          </a:xfrm>
          <a:prstGeom prst="rect">
            <a:avLst/>
          </a:prstGeom>
          <a:noFill/>
          <a:ln w="9525">
            <a:noFill/>
            <a:miter lim="800000"/>
            <a:headEnd/>
            <a:tailEnd/>
          </a:ln>
        </p:spPr>
      </p:pic>
      <p:sp>
        <p:nvSpPr>
          <p:cNvPr id="5" name="TextBox 4"/>
          <p:cNvSpPr txBox="1"/>
          <p:nvPr/>
        </p:nvSpPr>
        <p:spPr>
          <a:xfrm>
            <a:off x="5562600" y="2286000"/>
            <a:ext cx="2209801" cy="1815882"/>
          </a:xfrm>
          <a:prstGeom prst="rect">
            <a:avLst/>
          </a:prstGeom>
          <a:solidFill>
            <a:schemeClr val="bg1"/>
          </a:solidFill>
          <a:ln>
            <a:solidFill>
              <a:srgbClr val="FF0000"/>
            </a:solidFill>
          </a:ln>
        </p:spPr>
        <p:txBody>
          <a:bodyPr wrap="square" rtlCol="0">
            <a:spAutoFit/>
          </a:bodyPr>
          <a:lstStyle/>
          <a:p>
            <a:r>
              <a:rPr lang="en-US" sz="2800" dirty="0" smtClean="0">
                <a:solidFill>
                  <a:srgbClr val="7030A0"/>
                </a:solidFill>
                <a:latin typeface="Candara" pitchFamily="34" charset="0"/>
              </a:rPr>
              <a:t>Note exhibit history in </a:t>
            </a:r>
          </a:p>
          <a:p>
            <a:r>
              <a:rPr lang="en-US" sz="2800" dirty="0" smtClean="0">
                <a:solidFill>
                  <a:srgbClr val="7030A0"/>
                </a:solidFill>
                <a:latin typeface="Candara" pitchFamily="34" charset="0"/>
              </a:rPr>
              <a:t>583 field of MARC record</a:t>
            </a:r>
            <a:endParaRPr lang="en-US" sz="2800" dirty="0">
              <a:solidFill>
                <a:srgbClr val="7030A0"/>
              </a:solidFill>
              <a:latin typeface="Candara" pitchFamily="34" charset="0"/>
            </a:endParaRPr>
          </a:p>
        </p:txBody>
      </p:sp>
      <p:cxnSp>
        <p:nvCxnSpPr>
          <p:cNvPr id="7" name="Straight Arrow Connector 6"/>
          <p:cNvCxnSpPr/>
          <p:nvPr/>
        </p:nvCxnSpPr>
        <p:spPr>
          <a:xfrm flipH="1">
            <a:off x="3505200" y="2819400"/>
            <a:ext cx="2057400" cy="685800"/>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dirty="0" smtClean="0">
                <a:latin typeface="Candara" pitchFamily="34" charset="0"/>
              </a:rPr>
              <a:t>MAINTENANCE</a:t>
            </a:r>
            <a:endParaRPr lang="en-US" dirty="0">
              <a:latin typeface="Candara" pitchFamily="34" charset="0"/>
            </a:endParaRPr>
          </a:p>
        </p:txBody>
      </p:sp>
      <p:sp>
        <p:nvSpPr>
          <p:cNvPr id="3" name="Content Placeholder 2"/>
          <p:cNvSpPr>
            <a:spLocks noGrp="1"/>
          </p:cNvSpPr>
          <p:nvPr>
            <p:ph idx="1"/>
          </p:nvPr>
        </p:nvSpPr>
        <p:spPr/>
        <p:txBody>
          <a:bodyPr/>
          <a:lstStyle/>
          <a:p>
            <a:pPr>
              <a:buNone/>
            </a:pPr>
            <a:r>
              <a:rPr lang="en-US" dirty="0" smtClean="0"/>
              <a:t>	If you have original layered material, keep an eye out for differential fading.  Such fading is an overt warning that the material is light sensitive and a surrogate should be substituted.</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itchFamily="34" charset="0"/>
              </a:rPr>
              <a:t>Why exhibit?</a:t>
            </a:r>
            <a:endParaRPr lang="en-US" dirty="0">
              <a:latin typeface="Candara" pitchFamily="34" charset="0"/>
            </a:endParaRPr>
          </a:p>
        </p:txBody>
      </p:sp>
      <p:sp>
        <p:nvSpPr>
          <p:cNvPr id="3" name="Content Placeholder 2"/>
          <p:cNvSpPr>
            <a:spLocks noGrp="1"/>
          </p:cNvSpPr>
          <p:nvPr>
            <p:ph idx="1"/>
          </p:nvPr>
        </p:nvSpPr>
        <p:spPr/>
        <p:txBody>
          <a:bodyPr/>
          <a:lstStyle/>
          <a:p>
            <a:r>
              <a:rPr lang="en-US" dirty="0" smtClean="0">
                <a:latin typeface="Candara" pitchFamily="34" charset="0"/>
              </a:rPr>
              <a:t>Show off collections</a:t>
            </a:r>
          </a:p>
          <a:p>
            <a:r>
              <a:rPr lang="en-US" dirty="0" smtClean="0">
                <a:latin typeface="Candara" pitchFamily="34" charset="0"/>
              </a:rPr>
              <a:t>Donor relations</a:t>
            </a:r>
          </a:p>
          <a:p>
            <a:r>
              <a:rPr lang="en-US" dirty="0" smtClean="0">
                <a:latin typeface="Candara" pitchFamily="34" charset="0"/>
              </a:rPr>
              <a:t>Special events, conferences</a:t>
            </a:r>
          </a:p>
          <a:p>
            <a:r>
              <a:rPr lang="en-US" dirty="0" smtClean="0">
                <a:latin typeface="Candara" pitchFamily="34" charset="0"/>
              </a:rPr>
              <a:t>Faculty, researchers, students, visitors</a:t>
            </a:r>
          </a:p>
          <a:p>
            <a:r>
              <a:rPr lang="en-US" dirty="0" smtClean="0"/>
              <a:t>Staff involvement, camaraderie</a:t>
            </a:r>
          </a:p>
          <a:p>
            <a:r>
              <a:rPr lang="en-US" dirty="0" smtClean="0"/>
              <a:t>Support the teaching mission of the institution</a:t>
            </a:r>
          </a:p>
          <a:p>
            <a:endParaRPr lang="en-US" dirty="0">
              <a:latin typeface="Trebuchet MS" pitchFamily="34"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itchFamily="34" charset="0"/>
              </a:rPr>
              <a:t>MAINTENANCE TASKS</a:t>
            </a:r>
            <a:endParaRPr lang="en-US" dirty="0">
              <a:latin typeface="Candara" pitchFamily="34" charset="0"/>
            </a:endParaRPr>
          </a:p>
        </p:txBody>
      </p:sp>
      <p:sp>
        <p:nvSpPr>
          <p:cNvPr id="3" name="Content Placeholder 2"/>
          <p:cNvSpPr>
            <a:spLocks noGrp="1"/>
          </p:cNvSpPr>
          <p:nvPr>
            <p:ph idx="1"/>
          </p:nvPr>
        </p:nvSpPr>
        <p:spPr/>
        <p:txBody>
          <a:bodyPr>
            <a:normAutofit/>
          </a:bodyPr>
          <a:lstStyle/>
          <a:p>
            <a:r>
              <a:rPr lang="en-US" sz="3600" dirty="0" smtClean="0"/>
              <a:t>Is strapping secure?</a:t>
            </a:r>
          </a:p>
          <a:p>
            <a:r>
              <a:rPr lang="en-US" sz="3600" dirty="0" smtClean="0"/>
              <a:t>Any shifting?</a:t>
            </a:r>
          </a:p>
          <a:p>
            <a:r>
              <a:rPr lang="en-US" sz="3600" dirty="0" smtClean="0"/>
              <a:t>Change book openings?</a:t>
            </a:r>
          </a:p>
          <a:p>
            <a:r>
              <a:rPr lang="en-US" sz="3600" dirty="0" smtClean="0"/>
              <a:t>Dust</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Tenacious women 007.JPG"/>
          <p:cNvPicPr>
            <a:picLocks noGrp="1" noChangeAspect="1"/>
          </p:cNvPicPr>
          <p:nvPr>
            <p:ph idx="1"/>
          </p:nvPr>
        </p:nvPicPr>
        <p:blipFill>
          <a:blip r:embed="rId2" cstate="print">
            <a:lum contrast="10000"/>
          </a:blip>
          <a:srcRect b="6780"/>
          <a:stretch>
            <a:fillRect/>
          </a:stretch>
        </p:blipFill>
        <p:spPr>
          <a:xfrm>
            <a:off x="457200" y="381000"/>
            <a:ext cx="8294851" cy="5760720"/>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87362"/>
          </a:xfrm>
        </p:spPr>
        <p:txBody>
          <a:bodyPr>
            <a:normAutofit fontScale="90000"/>
          </a:bodyPr>
          <a:lstStyle/>
          <a:p>
            <a:r>
              <a:rPr lang="en-US" dirty="0" smtClean="0">
                <a:latin typeface="Candara" pitchFamily="34" charset="0"/>
              </a:rPr>
              <a:t>FUTURE EXHIBIT IDEAS</a:t>
            </a:r>
            <a:endParaRPr lang="en-US" dirty="0">
              <a:latin typeface="Candara" pitchFamily="34" charset="0"/>
            </a:endParaRPr>
          </a:p>
        </p:txBody>
      </p:sp>
      <p:sp>
        <p:nvSpPr>
          <p:cNvPr id="3" name="Content Placeholder 2"/>
          <p:cNvSpPr>
            <a:spLocks noGrp="1"/>
          </p:cNvSpPr>
          <p:nvPr>
            <p:ph idx="1"/>
          </p:nvPr>
        </p:nvSpPr>
        <p:spPr>
          <a:xfrm>
            <a:off x="457200" y="990600"/>
            <a:ext cx="8229600" cy="5135563"/>
          </a:xfrm>
        </p:spPr>
        <p:txBody>
          <a:bodyPr>
            <a:normAutofit/>
          </a:bodyPr>
          <a:lstStyle/>
          <a:p>
            <a:r>
              <a:rPr lang="en-US" strike="sngStrike" dirty="0" smtClean="0"/>
              <a:t>Charlotte Perkins Gilman (150 year anniversary of her birth 2010)(AH)</a:t>
            </a:r>
            <a:endParaRPr lang="en-US" dirty="0" smtClean="0"/>
          </a:p>
          <a:p>
            <a:r>
              <a:rPr lang="en-US" strike="sngStrike" dirty="0" smtClean="0"/>
              <a:t>Travel diaries: then and now</a:t>
            </a:r>
            <a:endParaRPr lang="en-US" dirty="0" smtClean="0"/>
          </a:p>
          <a:p>
            <a:r>
              <a:rPr lang="en-US" dirty="0" smtClean="0"/>
              <a:t>Harriet Beecher Stowe (Bicentennial of her birth 6/1811)(DF/AH)</a:t>
            </a:r>
          </a:p>
          <a:p>
            <a:r>
              <a:rPr lang="en-US" dirty="0" smtClean="0"/>
              <a:t>“Games People Play: a historic look at women and recreation” (JT)</a:t>
            </a:r>
          </a:p>
          <a:p>
            <a:r>
              <a:rPr lang="en-US" dirty="0" smtClean="0"/>
              <a:t>Dorothy West, Harlem Renaissance (JD)</a:t>
            </a:r>
          </a:p>
          <a:p>
            <a:r>
              <a:rPr lang="en-US" dirty="0" smtClean="0"/>
              <a:t>Things found in books (Ephemera)  (ST)</a:t>
            </a:r>
          </a:p>
          <a:p>
            <a:endParaRPr 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latin typeface="Candara" pitchFamily="34" charset="0"/>
              </a:rPr>
              <a:t>LAYOUTS</a:t>
            </a:r>
            <a:endParaRPr lang="en-US" dirty="0">
              <a:latin typeface="Candara" pitchFamily="34" charset="0"/>
            </a:endParaRPr>
          </a:p>
        </p:txBody>
      </p:sp>
      <p:sp>
        <p:nvSpPr>
          <p:cNvPr id="10" name="Text Placeholder 9"/>
          <p:cNvSpPr>
            <a:spLocks noGrp="1"/>
          </p:cNvSpPr>
          <p:nvPr>
            <p:ph type="body" idx="1"/>
          </p:nvPr>
        </p:nvSpPr>
        <p:spPr/>
        <p:txBody>
          <a:bodyPr/>
          <a:lstStyle/>
          <a:p>
            <a:r>
              <a:rPr lang="en-US" b="0" dirty="0" smtClean="0">
                <a:latin typeface="Candara" pitchFamily="34" charset="0"/>
              </a:rPr>
              <a:t>Initial layout</a:t>
            </a:r>
            <a:endParaRPr lang="en-US" b="0" dirty="0">
              <a:latin typeface="Candara" pitchFamily="34" charset="0"/>
            </a:endParaRPr>
          </a:p>
        </p:txBody>
      </p:sp>
      <p:pic>
        <p:nvPicPr>
          <p:cNvPr id="7" name="Content Placeholder 6" descr="mayday photos 006.JPG"/>
          <p:cNvPicPr>
            <a:picLocks noGrp="1" noChangeAspect="1"/>
          </p:cNvPicPr>
          <p:nvPr>
            <p:ph sz="half" idx="2"/>
          </p:nvPr>
        </p:nvPicPr>
        <p:blipFill>
          <a:blip r:embed="rId3" cstate="print"/>
          <a:stretch>
            <a:fillRect/>
          </a:stretch>
        </p:blipFill>
        <p:spPr>
          <a:xfrm>
            <a:off x="304800" y="2133600"/>
            <a:ext cx="4039985" cy="3029989"/>
          </a:xfrm>
          <a:prstGeom prst="rect">
            <a:avLst/>
          </a:prstGeom>
          <a:ln>
            <a:noFill/>
          </a:ln>
          <a:effectLst>
            <a:outerShdw blurRad="292100" dist="139700" dir="2700000" algn="tl" rotWithShape="0">
              <a:srgbClr val="333333">
                <a:alpha val="65000"/>
              </a:srgbClr>
            </a:outerShdw>
          </a:effectLst>
        </p:spPr>
      </p:pic>
      <p:sp>
        <p:nvSpPr>
          <p:cNvPr id="11" name="Text Placeholder 10"/>
          <p:cNvSpPr>
            <a:spLocks noGrp="1"/>
          </p:cNvSpPr>
          <p:nvPr>
            <p:ph type="body" sz="quarter" idx="3"/>
          </p:nvPr>
        </p:nvSpPr>
        <p:spPr/>
        <p:txBody>
          <a:bodyPr/>
          <a:lstStyle/>
          <a:p>
            <a:r>
              <a:rPr lang="en-US" b="0" dirty="0" smtClean="0">
                <a:latin typeface="Candara" pitchFamily="34" charset="0"/>
              </a:rPr>
              <a:t>   Final layout</a:t>
            </a:r>
            <a:endParaRPr lang="en-US" b="0" dirty="0">
              <a:latin typeface="Candara" pitchFamily="34" charset="0"/>
            </a:endParaRPr>
          </a:p>
        </p:txBody>
      </p:sp>
      <p:pic>
        <p:nvPicPr>
          <p:cNvPr id="13" name="Content Placeholder 6" descr="Tenacious women 005.JPG"/>
          <p:cNvPicPr>
            <a:picLocks noGrp="1" noChangeAspect="1"/>
          </p:cNvPicPr>
          <p:nvPr>
            <p:ph sz="quarter" idx="4"/>
          </p:nvPr>
        </p:nvPicPr>
        <p:blipFill>
          <a:blip r:embed="rId4" cstate="print"/>
          <a:stretch>
            <a:fillRect/>
          </a:stretch>
        </p:blipFill>
        <p:spPr>
          <a:xfrm>
            <a:off x="4724400" y="2133600"/>
            <a:ext cx="4039985" cy="3029989"/>
          </a:xfr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latin typeface="Candara" pitchFamily="34" charset="0"/>
              </a:rPr>
              <a:t>LAYOUTS</a:t>
            </a:r>
            <a:endParaRPr lang="en-US" dirty="0">
              <a:latin typeface="Candara" pitchFamily="34" charset="0"/>
            </a:endParaRPr>
          </a:p>
        </p:txBody>
      </p:sp>
      <p:sp>
        <p:nvSpPr>
          <p:cNvPr id="6" name="Text Placeholder 5"/>
          <p:cNvSpPr>
            <a:spLocks noGrp="1"/>
          </p:cNvSpPr>
          <p:nvPr>
            <p:ph type="body" idx="1"/>
          </p:nvPr>
        </p:nvSpPr>
        <p:spPr/>
        <p:txBody>
          <a:bodyPr/>
          <a:lstStyle/>
          <a:p>
            <a:r>
              <a:rPr lang="en-US" b="0" dirty="0" smtClean="0">
                <a:latin typeface="Candara" pitchFamily="34" charset="0"/>
              </a:rPr>
              <a:t>Initial layout</a:t>
            </a:r>
            <a:endParaRPr lang="en-US" b="0" dirty="0">
              <a:latin typeface="Candara" pitchFamily="34" charset="0"/>
            </a:endParaRPr>
          </a:p>
        </p:txBody>
      </p:sp>
      <p:pic>
        <p:nvPicPr>
          <p:cNvPr id="4" name="Content Placeholder 7" descr="mayday photos 007.JPG"/>
          <p:cNvPicPr>
            <a:picLocks noGrp="1" noChangeAspect="1"/>
          </p:cNvPicPr>
          <p:nvPr>
            <p:ph sz="half" idx="2"/>
          </p:nvPr>
        </p:nvPicPr>
        <p:blipFill>
          <a:blip r:embed="rId2" cstate="print"/>
          <a:srcRect t="5030" b="11980"/>
          <a:stretch>
            <a:fillRect/>
          </a:stretch>
        </p:blipFill>
        <p:spPr>
          <a:xfrm>
            <a:off x="304800" y="2286000"/>
            <a:ext cx="4039985" cy="2514600"/>
          </a:xfrm>
          <a:prstGeom prst="rect">
            <a:avLst/>
          </a:prstGeom>
          <a:ln>
            <a:noFill/>
          </a:ln>
          <a:effectLst>
            <a:outerShdw blurRad="292100" dist="139700" dir="2700000" algn="tl" rotWithShape="0">
              <a:srgbClr val="333333">
                <a:alpha val="65000"/>
              </a:srgbClr>
            </a:outerShdw>
          </a:effectLst>
        </p:spPr>
      </p:pic>
      <p:sp>
        <p:nvSpPr>
          <p:cNvPr id="7" name="Text Placeholder 6"/>
          <p:cNvSpPr>
            <a:spLocks noGrp="1"/>
          </p:cNvSpPr>
          <p:nvPr>
            <p:ph type="body" sz="quarter" idx="3"/>
          </p:nvPr>
        </p:nvSpPr>
        <p:spPr/>
        <p:txBody>
          <a:bodyPr/>
          <a:lstStyle/>
          <a:p>
            <a:r>
              <a:rPr lang="en-US" b="0" dirty="0" smtClean="0">
                <a:latin typeface="Candara" pitchFamily="34" charset="0"/>
              </a:rPr>
              <a:t>   Final layout</a:t>
            </a:r>
            <a:endParaRPr lang="en-US" b="0" dirty="0">
              <a:latin typeface="Candara" pitchFamily="34" charset="0"/>
            </a:endParaRPr>
          </a:p>
        </p:txBody>
      </p:sp>
      <p:pic>
        <p:nvPicPr>
          <p:cNvPr id="9" name="Content Placeholder 7" descr="Tenacious women 006.JPG"/>
          <p:cNvPicPr>
            <a:picLocks noGrp="1" noChangeAspect="1"/>
          </p:cNvPicPr>
          <p:nvPr>
            <p:ph sz="quarter" idx="4"/>
          </p:nvPr>
        </p:nvPicPr>
        <p:blipFill>
          <a:blip r:embed="rId3" cstate="print"/>
          <a:srcRect t="12569" b="14533"/>
          <a:stretch>
            <a:fillRect/>
          </a:stretch>
        </p:blipFill>
        <p:spPr>
          <a:xfrm>
            <a:off x="4724400" y="2362200"/>
            <a:ext cx="4041775" cy="2211136"/>
          </a:xfr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itchFamily="34" charset="0"/>
              </a:rPr>
              <a:t>LAYOUTS</a:t>
            </a:r>
            <a:endParaRPr lang="en-US" dirty="0">
              <a:latin typeface="Candara" pitchFamily="34" charset="0"/>
            </a:endParaRPr>
          </a:p>
        </p:txBody>
      </p:sp>
      <p:sp>
        <p:nvSpPr>
          <p:cNvPr id="3" name="Text Placeholder 2"/>
          <p:cNvSpPr>
            <a:spLocks noGrp="1"/>
          </p:cNvSpPr>
          <p:nvPr>
            <p:ph type="body" idx="1"/>
          </p:nvPr>
        </p:nvSpPr>
        <p:spPr/>
        <p:txBody>
          <a:bodyPr/>
          <a:lstStyle/>
          <a:p>
            <a:r>
              <a:rPr lang="en-US" b="0" dirty="0" smtClean="0">
                <a:latin typeface="Candara" pitchFamily="34" charset="0"/>
              </a:rPr>
              <a:t>Initial layout</a:t>
            </a:r>
            <a:endParaRPr lang="en-US" b="0" dirty="0">
              <a:latin typeface="Candara" pitchFamily="34" charset="0"/>
            </a:endParaRPr>
          </a:p>
        </p:txBody>
      </p:sp>
      <p:sp>
        <p:nvSpPr>
          <p:cNvPr id="5" name="Text Placeholder 4"/>
          <p:cNvSpPr>
            <a:spLocks noGrp="1"/>
          </p:cNvSpPr>
          <p:nvPr>
            <p:ph type="body" sz="quarter" idx="3"/>
          </p:nvPr>
        </p:nvSpPr>
        <p:spPr/>
        <p:txBody>
          <a:bodyPr/>
          <a:lstStyle/>
          <a:p>
            <a:r>
              <a:rPr lang="en-US" b="0" dirty="0" smtClean="0">
                <a:latin typeface="Candara" pitchFamily="34" charset="0"/>
              </a:rPr>
              <a:t>Final layout</a:t>
            </a:r>
            <a:endParaRPr lang="en-US" b="0" dirty="0">
              <a:latin typeface="Candara" pitchFamily="34" charset="0"/>
            </a:endParaRPr>
          </a:p>
        </p:txBody>
      </p:sp>
      <p:pic>
        <p:nvPicPr>
          <p:cNvPr id="8" name="Content Placeholder 7" descr="Tenacious women 013.JPG"/>
          <p:cNvPicPr>
            <a:picLocks noGrp="1" noChangeAspect="1"/>
          </p:cNvPicPr>
          <p:nvPr>
            <p:ph sz="quarter" idx="4"/>
          </p:nvPr>
        </p:nvPicPr>
        <p:blipFill>
          <a:blip r:embed="rId2" cstate="print"/>
          <a:srcRect t="5027" b="4478"/>
          <a:stretch>
            <a:fillRect/>
          </a:stretch>
        </p:blipFill>
        <p:spPr>
          <a:xfrm>
            <a:off x="4648200" y="2362200"/>
            <a:ext cx="4041775" cy="2743200"/>
          </a:xfrm>
        </p:spPr>
      </p:pic>
      <p:pic>
        <p:nvPicPr>
          <p:cNvPr id="10" name="Content Placeholder 7" descr="mayday photos 009.JPG"/>
          <p:cNvPicPr>
            <a:picLocks noGrp="1" noChangeAspect="1"/>
          </p:cNvPicPr>
          <p:nvPr>
            <p:ph sz="half" idx="2"/>
          </p:nvPr>
        </p:nvPicPr>
        <p:blipFill>
          <a:blip r:embed="rId3" cstate="print"/>
          <a:srcRect t="5027"/>
          <a:stretch>
            <a:fillRect/>
          </a:stretch>
        </p:blipFill>
        <p:spPr>
          <a:xfrm>
            <a:off x="381000" y="2286000"/>
            <a:ext cx="4039985" cy="2877671"/>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tenacious 010.JPG"/>
          <p:cNvPicPr>
            <a:picLocks noGrp="1" noChangeAspect="1"/>
          </p:cNvPicPr>
          <p:nvPr>
            <p:ph idx="1"/>
          </p:nvPr>
        </p:nvPicPr>
        <p:blipFill>
          <a:blip r:embed="rId3" cstate="print"/>
          <a:stretch>
            <a:fillRect/>
          </a:stretch>
        </p:blipFill>
        <p:spPr>
          <a:xfrm>
            <a:off x="685800" y="381000"/>
            <a:ext cx="7924800" cy="5943600"/>
          </a:xfr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Content Placeholder 3" descr="tenacious 008.JPG"/>
          <p:cNvPicPr>
            <a:picLocks noGrp="1" noChangeAspect="1"/>
          </p:cNvPicPr>
          <p:nvPr>
            <p:ph idx="1"/>
          </p:nvPr>
        </p:nvPicPr>
        <p:blipFill>
          <a:blip r:embed="rId2" cstate="print"/>
          <a:stretch>
            <a:fillRect/>
          </a:stretch>
        </p:blipFill>
        <p:spPr>
          <a:xfrm>
            <a:off x="533400" y="381000"/>
            <a:ext cx="8046720" cy="6035040"/>
          </a:xfr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yday photos 032.JPG"/>
          <p:cNvPicPr>
            <a:picLocks noGrp="1" noChangeAspect="1"/>
          </p:cNvPicPr>
          <p:nvPr>
            <p:ph idx="1"/>
          </p:nvPr>
        </p:nvPicPr>
        <p:blipFill>
          <a:blip r:embed="rId2" cstate="print">
            <a:lum bright="10000" contrast="20000"/>
          </a:blip>
          <a:srcRect t="9409" b="5914"/>
          <a:stretch>
            <a:fillRect/>
          </a:stretch>
        </p:blipFill>
        <p:spPr>
          <a:xfrm>
            <a:off x="381000" y="381000"/>
            <a:ext cx="8350941" cy="5303520"/>
          </a:xfr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334962"/>
          </a:xfrm>
        </p:spPr>
        <p:txBody>
          <a:bodyPr>
            <a:normAutofit fontScale="90000"/>
          </a:bodyPr>
          <a:lstStyle/>
          <a:p>
            <a:endParaRPr lang="en-US" dirty="0"/>
          </a:p>
        </p:txBody>
      </p:sp>
      <p:pic>
        <p:nvPicPr>
          <p:cNvPr id="4" name="Content Placeholder 3" descr="mayday photos 033.JPG"/>
          <p:cNvPicPr>
            <a:picLocks noGrp="1" noChangeAspect="1"/>
          </p:cNvPicPr>
          <p:nvPr>
            <p:ph idx="1"/>
          </p:nvPr>
        </p:nvPicPr>
        <p:blipFill>
          <a:blip r:embed="rId2" cstate="print">
            <a:lum contrast="10000"/>
          </a:blip>
          <a:srcRect t="6735"/>
          <a:stretch>
            <a:fillRect/>
          </a:stretch>
        </p:blipFill>
        <p:spPr>
          <a:xfrm>
            <a:off x="381000" y="304800"/>
            <a:ext cx="8366314" cy="5852160"/>
          </a:xfr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Candara" pitchFamily="34" charset="0"/>
              </a:rPr>
              <a:t>Who is involved?</a:t>
            </a:r>
            <a:endParaRPr lang="en-US" dirty="0">
              <a:latin typeface="Candara" pitchFamily="34" charset="0"/>
            </a:endParaRPr>
          </a:p>
        </p:txBody>
      </p:sp>
      <p:sp>
        <p:nvSpPr>
          <p:cNvPr id="3" name="Content Placeholder 2"/>
          <p:cNvSpPr>
            <a:spLocks noGrp="1"/>
          </p:cNvSpPr>
          <p:nvPr>
            <p:ph idx="1"/>
          </p:nvPr>
        </p:nvSpPr>
        <p:spPr/>
        <p:txBody>
          <a:bodyPr/>
          <a:lstStyle/>
          <a:p>
            <a:r>
              <a:rPr lang="en-US" dirty="0" smtClean="0"/>
              <a:t>Committee: manuscript processors, book catalogers, curators</a:t>
            </a:r>
          </a:p>
          <a:p>
            <a:r>
              <a:rPr lang="en-US" dirty="0" smtClean="0"/>
              <a:t>Conservation: support the exhibit team by making sure materials are displayed safely and thoughtfully</a:t>
            </a:r>
          </a:p>
          <a:p>
            <a:r>
              <a:rPr lang="en-US" dirty="0" smtClean="0"/>
              <a:t>Administration</a:t>
            </a:r>
          </a:p>
          <a:p>
            <a:r>
              <a:rPr lang="en-US" dirty="0" smtClean="0"/>
              <a:t>Faculty and students</a:t>
            </a:r>
            <a:endParaRPr lang="en-US"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yday photos 031.JPG"/>
          <p:cNvPicPr>
            <a:picLocks noGrp="1" noChangeAspect="1"/>
          </p:cNvPicPr>
          <p:nvPr>
            <p:ph idx="1"/>
          </p:nvPr>
        </p:nvPicPr>
        <p:blipFill>
          <a:blip r:embed="rId2" cstate="print">
            <a:lum contrast="10000"/>
          </a:blip>
          <a:srcRect t="5051" b="4034"/>
          <a:stretch>
            <a:fillRect/>
          </a:stretch>
        </p:blipFill>
        <p:spPr>
          <a:xfrm>
            <a:off x="304800" y="228600"/>
            <a:ext cx="8582574" cy="5852160"/>
          </a:xfrm>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yday photos 037.JPG"/>
          <p:cNvPicPr>
            <a:picLocks noGrp="1" noChangeAspect="1"/>
          </p:cNvPicPr>
          <p:nvPr>
            <p:ph idx="1"/>
          </p:nvPr>
        </p:nvPicPr>
        <p:blipFill>
          <a:blip r:embed="rId3" cstate="print">
            <a:lum contrast="20000"/>
          </a:blip>
          <a:srcRect t="3367" b="5717"/>
          <a:stretch>
            <a:fillRect/>
          </a:stretch>
        </p:blipFill>
        <p:spPr>
          <a:xfrm>
            <a:off x="457200" y="304800"/>
            <a:ext cx="8314368" cy="5669280"/>
          </a:xfr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752600"/>
            <a:ext cx="5791200" cy="1143000"/>
          </a:xfrm>
        </p:spPr>
        <p:txBody>
          <a:bodyPr/>
          <a:lstStyle/>
          <a:p>
            <a:r>
              <a:rPr lang="en-US" dirty="0" smtClean="0">
                <a:latin typeface="Candara" pitchFamily="34" charset="0"/>
              </a:rPr>
              <a:t>Thanks for coming!</a:t>
            </a:r>
            <a:endParaRPr lang="en-US" dirty="0">
              <a:latin typeface="Candara" pitchFamily="34" charset="0"/>
            </a:endParaRPr>
          </a:p>
        </p:txBody>
      </p:sp>
      <p:sp>
        <p:nvSpPr>
          <p:cNvPr id="3" name="TextBox 2"/>
          <p:cNvSpPr txBox="1"/>
          <p:nvPr/>
        </p:nvSpPr>
        <p:spPr>
          <a:xfrm>
            <a:off x="4038600" y="6248400"/>
            <a:ext cx="4379725" cy="461665"/>
          </a:xfrm>
          <a:prstGeom prst="rect">
            <a:avLst/>
          </a:prstGeom>
          <a:noFill/>
        </p:spPr>
        <p:txBody>
          <a:bodyPr wrap="none" rtlCol="0">
            <a:spAutoFit/>
          </a:bodyPr>
          <a:lstStyle/>
          <a:p>
            <a:r>
              <a:rPr lang="en-US" sz="2400" dirty="0" smtClean="0">
                <a:latin typeface="Candara" pitchFamily="34" charset="0"/>
              </a:rPr>
              <a:t>Amanda_hegarty@radcliffe.edu</a:t>
            </a:r>
            <a:endParaRPr lang="en-US" sz="2400" dirty="0">
              <a:latin typeface="Candar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pPr algn="ctr"/>
            <a:r>
              <a:rPr lang="en-US" b="0" dirty="0" smtClean="0"/>
              <a:t>Exhibit team</a:t>
            </a:r>
            <a:endParaRPr lang="en-US" b="0" dirty="0"/>
          </a:p>
        </p:txBody>
      </p:sp>
      <p:pic>
        <p:nvPicPr>
          <p:cNvPr id="5" name="Picture Placeholder 4" descr="003.JPG"/>
          <p:cNvPicPr>
            <a:picLocks noGrp="1" noChangeAspect="1"/>
          </p:cNvPicPr>
          <p:nvPr>
            <p:ph type="pic" idx="1"/>
          </p:nvPr>
        </p:nvPicPr>
        <p:blipFill>
          <a:blip r:embed="rId3" cstate="print">
            <a:lum/>
          </a:blip>
          <a:srcRect/>
          <a:stretch>
            <a:fillRect/>
          </a:stretch>
        </p:blipFill>
        <p:spPr>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7" name="Text Placeholder 6"/>
          <p:cNvSpPr>
            <a:spLocks noGrp="1"/>
          </p:cNvSpPr>
          <p:nvPr>
            <p:ph type="body" sz="half" idx="2"/>
          </p:nvPr>
        </p:nvSpPr>
        <p:spPr/>
        <p:txBody>
          <a:bodyP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4400" y="1143000"/>
            <a:ext cx="7620000" cy="4525963"/>
          </a:xfrm>
        </p:spPr>
        <p:txBody>
          <a:bodyPr/>
          <a:lstStyle/>
          <a:p>
            <a:pPr>
              <a:buNone/>
            </a:pPr>
            <a:r>
              <a:rPr lang="en-US" sz="3600" dirty="0" smtClean="0"/>
              <a:t>How does exhibit function? </a:t>
            </a:r>
          </a:p>
          <a:p>
            <a:pPr marL="971550" lvl="1" indent="-514350">
              <a:buFont typeface="Arial" pitchFamily="34" charset="0"/>
              <a:buChar char="•"/>
            </a:pPr>
            <a:r>
              <a:rPr lang="en-US" sz="3200" dirty="0" smtClean="0"/>
              <a:t>Display objects as art?</a:t>
            </a:r>
          </a:p>
          <a:p>
            <a:pPr lvl="1">
              <a:buFont typeface="Arial" pitchFamily="34" charset="0"/>
              <a:buChar char="•"/>
            </a:pPr>
            <a:r>
              <a:rPr lang="en-US" sz="3200" dirty="0" smtClean="0"/>
              <a:t>   Display to show depth of collections?</a:t>
            </a:r>
          </a:p>
          <a:p>
            <a:pPr lvl="3"/>
            <a:r>
              <a:rPr lang="en-US" sz="2800" dirty="0" smtClean="0"/>
              <a:t>Genres</a:t>
            </a:r>
          </a:p>
          <a:p>
            <a:pPr lvl="3"/>
            <a:r>
              <a:rPr lang="en-US" sz="2800" dirty="0" smtClean="0"/>
              <a:t>Time periods</a:t>
            </a:r>
          </a:p>
          <a:p>
            <a:pPr lvl="3"/>
            <a:r>
              <a:rPr lang="en-US" sz="2800" dirty="0" smtClean="0"/>
              <a:t>Various media</a:t>
            </a:r>
          </a:p>
          <a:p>
            <a:pPr lvl="2"/>
            <a:endParaRPr lang="en-US" dirty="0" smtClean="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4800600"/>
            <a:ext cx="5907088" cy="566738"/>
          </a:xfrm>
        </p:spPr>
        <p:txBody>
          <a:bodyPr>
            <a:normAutofit fontScale="90000"/>
          </a:bodyPr>
          <a:lstStyle/>
          <a:p>
            <a:pPr algn="ctr"/>
            <a:r>
              <a:rPr lang="en-US" b="0" dirty="0" smtClean="0"/>
              <a:t>Exhibit panel helps to remove text from display of objects</a:t>
            </a:r>
            <a:endParaRPr lang="en-US" b="0" dirty="0"/>
          </a:p>
        </p:txBody>
      </p:sp>
      <p:pic>
        <p:nvPicPr>
          <p:cNvPr id="4" name="Content Placeholder 3" descr="Tenacious women 004.JPG"/>
          <p:cNvPicPr>
            <a:picLocks noGrp="1" noChangeAspect="1"/>
          </p:cNvPicPr>
          <p:nvPr>
            <p:ph type="pic" idx="1"/>
          </p:nvPr>
        </p:nvPicPr>
        <p:blipFill>
          <a:blip r:embed="rId3" cstate="print"/>
          <a:srcRect/>
          <a:stretch>
            <a:fillRect/>
          </a:stretch>
        </p:blipFill>
        <p:spPr/>
      </p:pic>
      <p:sp>
        <p:nvSpPr>
          <p:cNvPr id="7" name="Text Placeholder 6"/>
          <p:cNvSpPr>
            <a:spLocks noGrp="1"/>
          </p:cNvSpPr>
          <p:nvPr>
            <p:ph type="body" sz="half" idx="2"/>
          </p:nvPr>
        </p:nvSpPr>
        <p:spPr/>
        <p:txBody>
          <a:bodyPr/>
          <a:lstStyle/>
          <a:p>
            <a:endParaRPr lang="en-US"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0" dirty="0" smtClean="0"/>
              <a:t>QR code from exhibit panel, provides link to finding aid</a:t>
            </a:r>
            <a:endParaRPr lang="en-US" b="0" dirty="0"/>
          </a:p>
        </p:txBody>
      </p:sp>
      <p:sp>
        <p:nvSpPr>
          <p:cNvPr id="4" name="Text Placeholder 3"/>
          <p:cNvSpPr>
            <a:spLocks noGrp="1"/>
          </p:cNvSpPr>
          <p:nvPr>
            <p:ph type="body" sz="half" idx="2"/>
          </p:nvPr>
        </p:nvSpPr>
        <p:spPr/>
        <p:txBody>
          <a:bodyPr/>
          <a:lstStyle/>
          <a:p>
            <a:endParaRPr lang="en-US" dirty="0"/>
          </a:p>
        </p:txBody>
      </p:sp>
      <p:pic>
        <p:nvPicPr>
          <p:cNvPr id="5" name="Content Placeholder 3" descr="kennedy code 001.JPG"/>
          <p:cNvPicPr>
            <a:picLocks noGrp="1" noChangeAspect="1"/>
          </p:cNvPicPr>
          <p:nvPr>
            <p:ph type="pic" idx="1"/>
          </p:nvPr>
        </p:nvPicPr>
        <p:blipFill>
          <a:blip r:embed="rId2" cstate="print"/>
          <a:srcRect l="27778" t="9260" r="29167" b="11111"/>
          <a:stretch>
            <a:fillRect/>
          </a:stretch>
        </p:blipFill>
        <p:spPr>
          <a:xfrm>
            <a:off x="3124200" y="838200"/>
            <a:ext cx="2834641" cy="39319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Civic">
      <a:dk1>
        <a:sysClr val="windowText" lastClr="000000"/>
      </a:dk1>
      <a:lt1>
        <a:sysClr val="window" lastClr="FFFFFF"/>
      </a:lt1>
      <a:dk2>
        <a:srgbClr val="646B86"/>
      </a:dk2>
      <a:lt2>
        <a:srgbClr val="C5D1D7"/>
      </a:lt2>
      <a:accent1>
        <a:srgbClr val="D16349"/>
      </a:accent1>
      <a:accent2>
        <a:srgbClr val="CCB400"/>
      </a:accent2>
      <a:accent3>
        <a:srgbClr val="8CADAE"/>
      </a:accent3>
      <a:accent4>
        <a:srgbClr val="8C7B70"/>
      </a:accent4>
      <a:accent5>
        <a:srgbClr val="8FB08C"/>
      </a:accent5>
      <a:accent6>
        <a:srgbClr val="D19049"/>
      </a:accent6>
      <a:hlink>
        <a:srgbClr val="00A3D6"/>
      </a:hlink>
      <a:folHlink>
        <a:srgbClr val="694F0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2024</TotalTime>
  <Words>1360</Words>
  <Application>Microsoft Office PowerPoint</Application>
  <PresentationFormat>On-screen Show (4:3)</PresentationFormat>
  <Paragraphs>229</Paragraphs>
  <Slides>52</Slides>
  <Notes>33</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52</vt:i4>
      </vt:variant>
    </vt:vector>
  </HeadingPairs>
  <TitlesOfParts>
    <vt:vector size="60" baseType="lpstr">
      <vt:lpstr>Arial</vt:lpstr>
      <vt:lpstr>Calibri</vt:lpstr>
      <vt:lpstr>Candara</vt:lpstr>
      <vt:lpstr>Leelawadee</vt:lpstr>
      <vt:lpstr>Trebuchet MS</vt:lpstr>
      <vt:lpstr>Office Theme</vt:lpstr>
      <vt:lpstr>Custom Design</vt:lpstr>
      <vt:lpstr>1_Office Theme</vt:lpstr>
      <vt:lpstr>Preparation of Library Materials for Exhibit</vt:lpstr>
      <vt:lpstr>Types of Materials</vt:lpstr>
      <vt:lpstr>   Blue Birds, Massachusetts Woman Suffrage Association, 1915 </vt:lpstr>
      <vt:lpstr>Why exhibit?</vt:lpstr>
      <vt:lpstr>Who is involved?</vt:lpstr>
      <vt:lpstr>Exhibit team</vt:lpstr>
      <vt:lpstr>PowerPoint Presentation</vt:lpstr>
      <vt:lpstr>Exhibit panel helps to remove text from display of objects</vt:lpstr>
      <vt:lpstr>QR code from exhibit panel, provides link to finding aid</vt:lpstr>
      <vt:lpstr>PowerPoint Presentation</vt:lpstr>
      <vt:lpstr>Timeline factors</vt:lpstr>
      <vt:lpstr>More time=More options</vt:lpstr>
      <vt:lpstr>Photos of Japanese women, ca. 1909-1911. From the papers of Maud Wood Park.  </vt:lpstr>
      <vt:lpstr>Countdown</vt:lpstr>
      <vt:lpstr>Shapes </vt:lpstr>
      <vt:lpstr>Each case has a box for temporary housing of display items</vt:lpstr>
      <vt:lpstr>ROUGH LAYOUT</vt:lpstr>
      <vt:lpstr>ROUGH LAYOUT</vt:lpstr>
      <vt:lpstr>Material must be secured</vt:lpstr>
      <vt:lpstr>[Emma Goldman]</vt:lpstr>
      <vt:lpstr>PowerPoint Presentation</vt:lpstr>
      <vt:lpstr>Caution: pay attention to strapping, tape residue</vt:lpstr>
      <vt:lpstr>Labels</vt:lpstr>
      <vt:lpstr>Mounting Labels</vt:lpstr>
      <vt:lpstr>VIVAK</vt:lpstr>
      <vt:lpstr>CARTON OF VIVAK </vt:lpstr>
      <vt:lpstr>VIVAK SUPPORTS</vt:lpstr>
      <vt:lpstr>PowerPoint Presentation</vt:lpstr>
      <vt:lpstr>LAYOUT DESIGN RESTRICTIONS</vt:lpstr>
      <vt:lpstr>CONSIDERATIONS</vt:lpstr>
      <vt:lpstr>PowerPoint Presentation</vt:lpstr>
      <vt:lpstr>PowerPoint Presentation</vt:lpstr>
      <vt:lpstr>How to achieve balance?</vt:lpstr>
      <vt:lpstr>Clarity</vt:lpstr>
      <vt:lpstr>PowerPoint Presentation</vt:lpstr>
      <vt:lpstr>SURROGATES</vt:lpstr>
      <vt:lpstr>SURROGATES</vt:lpstr>
      <vt:lpstr>RECORD KEEPING</vt:lpstr>
      <vt:lpstr>MAINTENANCE</vt:lpstr>
      <vt:lpstr>MAINTENANCE TASKS</vt:lpstr>
      <vt:lpstr>PowerPoint Presentation</vt:lpstr>
      <vt:lpstr>FUTURE EXHIBIT IDEAS</vt:lpstr>
      <vt:lpstr>LAYOUTS</vt:lpstr>
      <vt:lpstr>LAYOUTS</vt:lpstr>
      <vt:lpstr>LAYOUTS</vt:lpstr>
      <vt:lpstr>PowerPoint Presentation</vt:lpstr>
      <vt:lpstr>PowerPoint Presentation</vt:lpstr>
      <vt:lpstr>PowerPoint Presentation</vt:lpstr>
      <vt:lpstr>PowerPoint Presentation</vt:lpstr>
      <vt:lpstr>PowerPoint Presentation</vt:lpstr>
      <vt:lpstr>PowerPoint Presentation</vt:lpstr>
      <vt:lpstr>Thanks for coming!</vt:lpstr>
    </vt:vector>
  </TitlesOfParts>
  <Company>Harvard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Preparation of Materials for Exhibit</dc:title>
  <dc:creator>amh845</dc:creator>
  <cp:lastModifiedBy>Rodriguez, Jorge Luis</cp:lastModifiedBy>
  <cp:revision>214</cp:revision>
  <dcterms:created xsi:type="dcterms:W3CDTF">2012-03-22T16:11:15Z</dcterms:created>
  <dcterms:modified xsi:type="dcterms:W3CDTF">2018-11-27T20:16:32Z</dcterms:modified>
</cp:coreProperties>
</file>